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1445" r:id="rId2"/>
    <p:sldId id="1424" r:id="rId3"/>
    <p:sldId id="1444" r:id="rId4"/>
    <p:sldId id="1443" r:id="rId5"/>
    <p:sldId id="1435" r:id="rId6"/>
    <p:sldId id="256" r:id="rId7"/>
    <p:sldId id="1432" r:id="rId8"/>
    <p:sldId id="1426" r:id="rId9"/>
    <p:sldId id="1442" r:id="rId10"/>
    <p:sldId id="1434" r:id="rId11"/>
    <p:sldId id="1423" r:id="rId12"/>
    <p:sldId id="1427" r:id="rId13"/>
    <p:sldId id="1436" r:id="rId14"/>
    <p:sldId id="1437" r:id="rId15"/>
    <p:sldId id="1429" r:id="rId16"/>
    <p:sldId id="1438" r:id="rId17"/>
    <p:sldId id="1440" r:id="rId18"/>
    <p:sldId id="142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555"/>
  </p:normalViewPr>
  <p:slideViewPr>
    <p:cSldViewPr snapToGrid="0">
      <p:cViewPr varScale="1">
        <p:scale>
          <a:sx n="106" d="100"/>
          <a:sy n="106" d="100"/>
        </p:scale>
        <p:origin x="79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9F9D0-35F5-B795-117E-EF1B360D3C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BF852EA-58AE-DF97-38FA-D16DB3C5F1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90C50ED-08FB-4BE0-72E7-55C0A89F067C}"/>
              </a:ext>
            </a:extLst>
          </p:cNvPr>
          <p:cNvSpPr>
            <a:spLocks noGrp="1"/>
          </p:cNvSpPr>
          <p:nvPr>
            <p:ph type="dt" sz="half" idx="10"/>
          </p:nvPr>
        </p:nvSpPr>
        <p:spPr/>
        <p:txBody>
          <a:bodyPr/>
          <a:lstStyle/>
          <a:p>
            <a:fld id="{A7B355CB-11C4-AF4D-8FDB-B914443E1BBB}" type="datetimeFigureOut">
              <a:rPr lang="en-US" smtClean="0"/>
              <a:t>8/9/23</a:t>
            </a:fld>
            <a:endParaRPr lang="en-US"/>
          </a:p>
        </p:txBody>
      </p:sp>
      <p:sp>
        <p:nvSpPr>
          <p:cNvPr id="5" name="Footer Placeholder 4">
            <a:extLst>
              <a:ext uri="{FF2B5EF4-FFF2-40B4-BE49-F238E27FC236}">
                <a16:creationId xmlns:a16="http://schemas.microsoft.com/office/drawing/2014/main" id="{630821BB-9B03-4784-9900-B33969447F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995CD5-6C89-415A-59BD-6B997208F3F3}"/>
              </a:ext>
            </a:extLst>
          </p:cNvPr>
          <p:cNvSpPr>
            <a:spLocks noGrp="1"/>
          </p:cNvSpPr>
          <p:nvPr>
            <p:ph type="sldNum" sz="quarter" idx="12"/>
          </p:nvPr>
        </p:nvSpPr>
        <p:spPr/>
        <p:txBody>
          <a:bodyPr/>
          <a:lstStyle/>
          <a:p>
            <a:fld id="{4050E632-7E92-704A-8E8D-ED30F82D846D}" type="slidenum">
              <a:rPr lang="en-US" smtClean="0"/>
              <a:t>‹#›</a:t>
            </a:fld>
            <a:endParaRPr lang="en-US"/>
          </a:p>
        </p:txBody>
      </p:sp>
    </p:spTree>
    <p:extLst>
      <p:ext uri="{BB962C8B-B14F-4D97-AF65-F5344CB8AC3E}">
        <p14:creationId xmlns:p14="http://schemas.microsoft.com/office/powerpoint/2010/main" val="3164825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D61CD-CC12-C3C7-48F8-D41DB9EB63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96E772-3DDE-4C95-03AD-9F78664901F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AB490F-F47F-1156-2D47-4F41E753A360}"/>
              </a:ext>
            </a:extLst>
          </p:cNvPr>
          <p:cNvSpPr>
            <a:spLocks noGrp="1"/>
          </p:cNvSpPr>
          <p:nvPr>
            <p:ph type="dt" sz="half" idx="10"/>
          </p:nvPr>
        </p:nvSpPr>
        <p:spPr/>
        <p:txBody>
          <a:bodyPr/>
          <a:lstStyle/>
          <a:p>
            <a:fld id="{A7B355CB-11C4-AF4D-8FDB-B914443E1BBB}" type="datetimeFigureOut">
              <a:rPr lang="en-US" smtClean="0"/>
              <a:t>8/9/23</a:t>
            </a:fld>
            <a:endParaRPr lang="en-US"/>
          </a:p>
        </p:txBody>
      </p:sp>
      <p:sp>
        <p:nvSpPr>
          <p:cNvPr id="5" name="Footer Placeholder 4">
            <a:extLst>
              <a:ext uri="{FF2B5EF4-FFF2-40B4-BE49-F238E27FC236}">
                <a16:creationId xmlns:a16="http://schemas.microsoft.com/office/drawing/2014/main" id="{114F5622-865D-FA45-5481-2CF846D4CA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E428AB-A6B1-ED8A-7DFC-482082CFDED4}"/>
              </a:ext>
            </a:extLst>
          </p:cNvPr>
          <p:cNvSpPr>
            <a:spLocks noGrp="1"/>
          </p:cNvSpPr>
          <p:nvPr>
            <p:ph type="sldNum" sz="quarter" idx="12"/>
          </p:nvPr>
        </p:nvSpPr>
        <p:spPr/>
        <p:txBody>
          <a:bodyPr/>
          <a:lstStyle/>
          <a:p>
            <a:fld id="{4050E632-7E92-704A-8E8D-ED30F82D846D}" type="slidenum">
              <a:rPr lang="en-US" smtClean="0"/>
              <a:t>‹#›</a:t>
            </a:fld>
            <a:endParaRPr lang="en-US"/>
          </a:p>
        </p:txBody>
      </p:sp>
    </p:spTree>
    <p:extLst>
      <p:ext uri="{BB962C8B-B14F-4D97-AF65-F5344CB8AC3E}">
        <p14:creationId xmlns:p14="http://schemas.microsoft.com/office/powerpoint/2010/main" val="37086845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4FCD8-3E73-A0C6-D39E-B4431EBDF5B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7AEBAD-CBD9-5FC5-DFA7-605963860DC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B4C0323-BD59-59B2-2E47-A171637B8B71}"/>
              </a:ext>
            </a:extLst>
          </p:cNvPr>
          <p:cNvSpPr>
            <a:spLocks noGrp="1"/>
          </p:cNvSpPr>
          <p:nvPr>
            <p:ph type="dt" sz="half" idx="10"/>
          </p:nvPr>
        </p:nvSpPr>
        <p:spPr/>
        <p:txBody>
          <a:bodyPr/>
          <a:lstStyle/>
          <a:p>
            <a:fld id="{A7B355CB-11C4-AF4D-8FDB-B914443E1BBB}" type="datetimeFigureOut">
              <a:rPr lang="en-US" smtClean="0"/>
              <a:t>8/9/23</a:t>
            </a:fld>
            <a:endParaRPr lang="en-US"/>
          </a:p>
        </p:txBody>
      </p:sp>
      <p:sp>
        <p:nvSpPr>
          <p:cNvPr id="5" name="Footer Placeholder 4">
            <a:extLst>
              <a:ext uri="{FF2B5EF4-FFF2-40B4-BE49-F238E27FC236}">
                <a16:creationId xmlns:a16="http://schemas.microsoft.com/office/drawing/2014/main" id="{A6ED68B7-EFEB-6284-3786-FAD52D8952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3CECBA-2209-A12E-B8FB-92B8773D2445}"/>
              </a:ext>
            </a:extLst>
          </p:cNvPr>
          <p:cNvSpPr>
            <a:spLocks noGrp="1"/>
          </p:cNvSpPr>
          <p:nvPr>
            <p:ph type="sldNum" sz="quarter" idx="12"/>
          </p:nvPr>
        </p:nvSpPr>
        <p:spPr/>
        <p:txBody>
          <a:bodyPr/>
          <a:lstStyle/>
          <a:p>
            <a:fld id="{4050E632-7E92-704A-8E8D-ED30F82D846D}" type="slidenum">
              <a:rPr lang="en-US" smtClean="0"/>
              <a:t>‹#›</a:t>
            </a:fld>
            <a:endParaRPr lang="en-US"/>
          </a:p>
        </p:txBody>
      </p:sp>
    </p:spTree>
    <p:extLst>
      <p:ext uri="{BB962C8B-B14F-4D97-AF65-F5344CB8AC3E}">
        <p14:creationId xmlns:p14="http://schemas.microsoft.com/office/powerpoint/2010/main" val="388415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C3C66-5E4B-0E36-E1CB-92823D46674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6EB427A-75DA-1829-0707-9D787848F78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BB7B834-687F-1AA8-B527-967C3C319DE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1DE31A1-D308-6DC8-B5E3-A80A5B5300BE}"/>
              </a:ext>
            </a:extLst>
          </p:cNvPr>
          <p:cNvSpPr>
            <a:spLocks noGrp="1"/>
          </p:cNvSpPr>
          <p:nvPr>
            <p:ph type="dt" sz="half" idx="10"/>
          </p:nvPr>
        </p:nvSpPr>
        <p:spPr/>
        <p:txBody>
          <a:bodyPr/>
          <a:lstStyle/>
          <a:p>
            <a:fld id="{A7B355CB-11C4-AF4D-8FDB-B914443E1BBB}" type="datetimeFigureOut">
              <a:rPr lang="en-US" smtClean="0"/>
              <a:t>8/9/23</a:t>
            </a:fld>
            <a:endParaRPr lang="en-US"/>
          </a:p>
        </p:txBody>
      </p:sp>
      <p:sp>
        <p:nvSpPr>
          <p:cNvPr id="6" name="Footer Placeholder 5">
            <a:extLst>
              <a:ext uri="{FF2B5EF4-FFF2-40B4-BE49-F238E27FC236}">
                <a16:creationId xmlns:a16="http://schemas.microsoft.com/office/drawing/2014/main" id="{A677EEFC-796C-2D3B-5BDB-771FE93007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49F1E7-6E9A-13BD-9696-6883F67A2002}"/>
              </a:ext>
            </a:extLst>
          </p:cNvPr>
          <p:cNvSpPr>
            <a:spLocks noGrp="1"/>
          </p:cNvSpPr>
          <p:nvPr>
            <p:ph type="sldNum" sz="quarter" idx="12"/>
          </p:nvPr>
        </p:nvSpPr>
        <p:spPr/>
        <p:txBody>
          <a:bodyPr/>
          <a:lstStyle/>
          <a:p>
            <a:fld id="{4050E632-7E92-704A-8E8D-ED30F82D846D}" type="slidenum">
              <a:rPr lang="en-US" smtClean="0"/>
              <a:t>‹#›</a:t>
            </a:fld>
            <a:endParaRPr lang="en-US"/>
          </a:p>
        </p:txBody>
      </p:sp>
    </p:spTree>
    <p:extLst>
      <p:ext uri="{BB962C8B-B14F-4D97-AF65-F5344CB8AC3E}">
        <p14:creationId xmlns:p14="http://schemas.microsoft.com/office/powerpoint/2010/main" val="1816716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5501B-2B44-44EE-D7B7-13AF204C912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93AFC2A-B8A7-BBD3-60AC-B3C01E8CF8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EE4889-0211-F8A5-7A69-A934AAD0870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4B7E535-0C03-D1D2-7732-16DDBD9362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C38029F-7310-E4F7-914D-37888414397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3220BDA-2E05-A4AC-B045-63526664E33C}"/>
              </a:ext>
            </a:extLst>
          </p:cNvPr>
          <p:cNvSpPr>
            <a:spLocks noGrp="1"/>
          </p:cNvSpPr>
          <p:nvPr>
            <p:ph type="dt" sz="half" idx="10"/>
          </p:nvPr>
        </p:nvSpPr>
        <p:spPr/>
        <p:txBody>
          <a:bodyPr/>
          <a:lstStyle/>
          <a:p>
            <a:fld id="{A7B355CB-11C4-AF4D-8FDB-B914443E1BBB}" type="datetimeFigureOut">
              <a:rPr lang="en-US" smtClean="0"/>
              <a:t>8/9/23</a:t>
            </a:fld>
            <a:endParaRPr lang="en-US"/>
          </a:p>
        </p:txBody>
      </p:sp>
      <p:sp>
        <p:nvSpPr>
          <p:cNvPr id="8" name="Footer Placeholder 7">
            <a:extLst>
              <a:ext uri="{FF2B5EF4-FFF2-40B4-BE49-F238E27FC236}">
                <a16:creationId xmlns:a16="http://schemas.microsoft.com/office/drawing/2014/main" id="{83655012-042F-E089-2345-426EAD9296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5A58526-F8FE-2191-55FE-27F791C174FA}"/>
              </a:ext>
            </a:extLst>
          </p:cNvPr>
          <p:cNvSpPr>
            <a:spLocks noGrp="1"/>
          </p:cNvSpPr>
          <p:nvPr>
            <p:ph type="sldNum" sz="quarter" idx="12"/>
          </p:nvPr>
        </p:nvSpPr>
        <p:spPr/>
        <p:txBody>
          <a:bodyPr/>
          <a:lstStyle/>
          <a:p>
            <a:fld id="{4050E632-7E92-704A-8E8D-ED30F82D846D}" type="slidenum">
              <a:rPr lang="en-US" smtClean="0"/>
              <a:t>‹#›</a:t>
            </a:fld>
            <a:endParaRPr lang="en-US"/>
          </a:p>
        </p:txBody>
      </p:sp>
    </p:spTree>
    <p:extLst>
      <p:ext uri="{BB962C8B-B14F-4D97-AF65-F5344CB8AC3E}">
        <p14:creationId xmlns:p14="http://schemas.microsoft.com/office/powerpoint/2010/main" val="25058729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1E302-0C5A-A53D-FDB0-96D57B4E1F3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7146EC7-85A7-1DA8-539E-DBA9FB366F03}"/>
              </a:ext>
            </a:extLst>
          </p:cNvPr>
          <p:cNvSpPr>
            <a:spLocks noGrp="1"/>
          </p:cNvSpPr>
          <p:nvPr>
            <p:ph type="dt" sz="half" idx="10"/>
          </p:nvPr>
        </p:nvSpPr>
        <p:spPr/>
        <p:txBody>
          <a:bodyPr/>
          <a:lstStyle/>
          <a:p>
            <a:fld id="{A7B355CB-11C4-AF4D-8FDB-B914443E1BBB}" type="datetimeFigureOut">
              <a:rPr lang="en-US" smtClean="0"/>
              <a:t>8/9/23</a:t>
            </a:fld>
            <a:endParaRPr lang="en-US"/>
          </a:p>
        </p:txBody>
      </p:sp>
      <p:sp>
        <p:nvSpPr>
          <p:cNvPr id="4" name="Footer Placeholder 3">
            <a:extLst>
              <a:ext uri="{FF2B5EF4-FFF2-40B4-BE49-F238E27FC236}">
                <a16:creationId xmlns:a16="http://schemas.microsoft.com/office/drawing/2014/main" id="{0A98349E-7BA8-9B24-DE9C-CFF2D63861B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D3C4E54-758F-4D32-CAFA-2770E88D5A20}"/>
              </a:ext>
            </a:extLst>
          </p:cNvPr>
          <p:cNvSpPr>
            <a:spLocks noGrp="1"/>
          </p:cNvSpPr>
          <p:nvPr>
            <p:ph type="sldNum" sz="quarter" idx="12"/>
          </p:nvPr>
        </p:nvSpPr>
        <p:spPr/>
        <p:txBody>
          <a:bodyPr/>
          <a:lstStyle/>
          <a:p>
            <a:fld id="{4050E632-7E92-704A-8E8D-ED30F82D846D}" type="slidenum">
              <a:rPr lang="en-US" smtClean="0"/>
              <a:t>‹#›</a:t>
            </a:fld>
            <a:endParaRPr lang="en-US"/>
          </a:p>
        </p:txBody>
      </p:sp>
    </p:spTree>
    <p:extLst>
      <p:ext uri="{BB962C8B-B14F-4D97-AF65-F5344CB8AC3E}">
        <p14:creationId xmlns:p14="http://schemas.microsoft.com/office/powerpoint/2010/main" val="32451622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6A3E48-1952-B940-2C21-D5A0AC3742F1}"/>
              </a:ext>
            </a:extLst>
          </p:cNvPr>
          <p:cNvSpPr>
            <a:spLocks noGrp="1"/>
          </p:cNvSpPr>
          <p:nvPr>
            <p:ph type="dt" sz="half" idx="10"/>
          </p:nvPr>
        </p:nvSpPr>
        <p:spPr/>
        <p:txBody>
          <a:bodyPr/>
          <a:lstStyle/>
          <a:p>
            <a:fld id="{A7B355CB-11C4-AF4D-8FDB-B914443E1BBB}" type="datetimeFigureOut">
              <a:rPr lang="en-US" smtClean="0"/>
              <a:t>8/9/23</a:t>
            </a:fld>
            <a:endParaRPr lang="en-US"/>
          </a:p>
        </p:txBody>
      </p:sp>
      <p:sp>
        <p:nvSpPr>
          <p:cNvPr id="3" name="Footer Placeholder 2">
            <a:extLst>
              <a:ext uri="{FF2B5EF4-FFF2-40B4-BE49-F238E27FC236}">
                <a16:creationId xmlns:a16="http://schemas.microsoft.com/office/drawing/2014/main" id="{639C1D9C-166B-EFC1-9F93-C7E32D18EC0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2DDFDFC-5370-EBC0-E78A-59757E4A6219}"/>
              </a:ext>
            </a:extLst>
          </p:cNvPr>
          <p:cNvSpPr>
            <a:spLocks noGrp="1"/>
          </p:cNvSpPr>
          <p:nvPr>
            <p:ph type="sldNum" sz="quarter" idx="12"/>
          </p:nvPr>
        </p:nvSpPr>
        <p:spPr/>
        <p:txBody>
          <a:bodyPr/>
          <a:lstStyle/>
          <a:p>
            <a:fld id="{4050E632-7E92-704A-8E8D-ED30F82D846D}" type="slidenum">
              <a:rPr lang="en-US" smtClean="0"/>
              <a:t>‹#›</a:t>
            </a:fld>
            <a:endParaRPr lang="en-US"/>
          </a:p>
        </p:txBody>
      </p:sp>
    </p:spTree>
    <p:extLst>
      <p:ext uri="{BB962C8B-B14F-4D97-AF65-F5344CB8AC3E}">
        <p14:creationId xmlns:p14="http://schemas.microsoft.com/office/powerpoint/2010/main" val="32958356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C4669-E8FC-7DB4-46F2-A2B73DB32A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7515C8B-7ED5-43ED-AB01-173235272A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4BCEBF9-3828-7233-0DC5-CBC187772D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A3F38C-56E7-4E39-3431-125DC9FF7660}"/>
              </a:ext>
            </a:extLst>
          </p:cNvPr>
          <p:cNvSpPr>
            <a:spLocks noGrp="1"/>
          </p:cNvSpPr>
          <p:nvPr>
            <p:ph type="dt" sz="half" idx="10"/>
          </p:nvPr>
        </p:nvSpPr>
        <p:spPr/>
        <p:txBody>
          <a:bodyPr/>
          <a:lstStyle/>
          <a:p>
            <a:fld id="{A7B355CB-11C4-AF4D-8FDB-B914443E1BBB}" type="datetimeFigureOut">
              <a:rPr lang="en-US" smtClean="0"/>
              <a:t>8/9/23</a:t>
            </a:fld>
            <a:endParaRPr lang="en-US"/>
          </a:p>
        </p:txBody>
      </p:sp>
      <p:sp>
        <p:nvSpPr>
          <p:cNvPr id="6" name="Footer Placeholder 5">
            <a:extLst>
              <a:ext uri="{FF2B5EF4-FFF2-40B4-BE49-F238E27FC236}">
                <a16:creationId xmlns:a16="http://schemas.microsoft.com/office/drawing/2014/main" id="{53C94E8C-6A33-B6F6-4CB2-1F821B5D1A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BD49DF-6260-6A8D-484B-BFF077AD7273}"/>
              </a:ext>
            </a:extLst>
          </p:cNvPr>
          <p:cNvSpPr>
            <a:spLocks noGrp="1"/>
          </p:cNvSpPr>
          <p:nvPr>
            <p:ph type="sldNum" sz="quarter" idx="12"/>
          </p:nvPr>
        </p:nvSpPr>
        <p:spPr/>
        <p:txBody>
          <a:bodyPr/>
          <a:lstStyle/>
          <a:p>
            <a:fld id="{4050E632-7E92-704A-8E8D-ED30F82D846D}" type="slidenum">
              <a:rPr lang="en-US" smtClean="0"/>
              <a:t>‹#›</a:t>
            </a:fld>
            <a:endParaRPr lang="en-US"/>
          </a:p>
        </p:txBody>
      </p:sp>
    </p:spTree>
    <p:extLst>
      <p:ext uri="{BB962C8B-B14F-4D97-AF65-F5344CB8AC3E}">
        <p14:creationId xmlns:p14="http://schemas.microsoft.com/office/powerpoint/2010/main" val="7406520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0FBC1-82DF-BF61-FE78-D1F687D716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3748867-259C-03B6-6B5F-23671D8D492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6CAD04D-E503-E5C5-488E-EBD77282E7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B87255-1CA3-5E8B-05A6-3E65852DA482}"/>
              </a:ext>
            </a:extLst>
          </p:cNvPr>
          <p:cNvSpPr>
            <a:spLocks noGrp="1"/>
          </p:cNvSpPr>
          <p:nvPr>
            <p:ph type="dt" sz="half" idx="10"/>
          </p:nvPr>
        </p:nvSpPr>
        <p:spPr/>
        <p:txBody>
          <a:bodyPr/>
          <a:lstStyle/>
          <a:p>
            <a:fld id="{A7B355CB-11C4-AF4D-8FDB-B914443E1BBB}" type="datetimeFigureOut">
              <a:rPr lang="en-US" smtClean="0"/>
              <a:t>8/9/23</a:t>
            </a:fld>
            <a:endParaRPr lang="en-US"/>
          </a:p>
        </p:txBody>
      </p:sp>
      <p:sp>
        <p:nvSpPr>
          <p:cNvPr id="6" name="Footer Placeholder 5">
            <a:extLst>
              <a:ext uri="{FF2B5EF4-FFF2-40B4-BE49-F238E27FC236}">
                <a16:creationId xmlns:a16="http://schemas.microsoft.com/office/drawing/2014/main" id="{FF83D891-D85B-1225-DBEF-D1C12A0913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42BCB4-018A-71C4-9340-145B6DF0CF88}"/>
              </a:ext>
            </a:extLst>
          </p:cNvPr>
          <p:cNvSpPr>
            <a:spLocks noGrp="1"/>
          </p:cNvSpPr>
          <p:nvPr>
            <p:ph type="sldNum" sz="quarter" idx="12"/>
          </p:nvPr>
        </p:nvSpPr>
        <p:spPr/>
        <p:txBody>
          <a:bodyPr/>
          <a:lstStyle/>
          <a:p>
            <a:fld id="{4050E632-7E92-704A-8E8D-ED30F82D846D}" type="slidenum">
              <a:rPr lang="en-US" smtClean="0"/>
              <a:t>‹#›</a:t>
            </a:fld>
            <a:endParaRPr lang="en-US"/>
          </a:p>
        </p:txBody>
      </p:sp>
    </p:spTree>
    <p:extLst>
      <p:ext uri="{BB962C8B-B14F-4D97-AF65-F5344CB8AC3E}">
        <p14:creationId xmlns:p14="http://schemas.microsoft.com/office/powerpoint/2010/main" val="25942740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4EDAD-23ED-FB95-19C2-B0D1B552CBC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D3A6B31-C3C9-4470-2B49-79F55C532B1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EDE466-1C7A-D2DA-599D-31BB3F7A8D89}"/>
              </a:ext>
            </a:extLst>
          </p:cNvPr>
          <p:cNvSpPr>
            <a:spLocks noGrp="1"/>
          </p:cNvSpPr>
          <p:nvPr>
            <p:ph type="dt" sz="half" idx="10"/>
          </p:nvPr>
        </p:nvSpPr>
        <p:spPr/>
        <p:txBody>
          <a:bodyPr/>
          <a:lstStyle/>
          <a:p>
            <a:fld id="{A7B355CB-11C4-AF4D-8FDB-B914443E1BBB}" type="datetimeFigureOut">
              <a:rPr lang="en-US" smtClean="0"/>
              <a:t>8/9/23</a:t>
            </a:fld>
            <a:endParaRPr lang="en-US"/>
          </a:p>
        </p:txBody>
      </p:sp>
      <p:sp>
        <p:nvSpPr>
          <p:cNvPr id="5" name="Footer Placeholder 4">
            <a:extLst>
              <a:ext uri="{FF2B5EF4-FFF2-40B4-BE49-F238E27FC236}">
                <a16:creationId xmlns:a16="http://schemas.microsoft.com/office/drawing/2014/main" id="{EC12AD19-B20C-7205-1A2C-AEEFED4E70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B68A95-EF5C-ADCF-2036-CFC39A010FF6}"/>
              </a:ext>
            </a:extLst>
          </p:cNvPr>
          <p:cNvSpPr>
            <a:spLocks noGrp="1"/>
          </p:cNvSpPr>
          <p:nvPr>
            <p:ph type="sldNum" sz="quarter" idx="12"/>
          </p:nvPr>
        </p:nvSpPr>
        <p:spPr/>
        <p:txBody>
          <a:bodyPr/>
          <a:lstStyle/>
          <a:p>
            <a:fld id="{4050E632-7E92-704A-8E8D-ED30F82D846D}" type="slidenum">
              <a:rPr lang="en-US" smtClean="0"/>
              <a:t>‹#›</a:t>
            </a:fld>
            <a:endParaRPr lang="en-US"/>
          </a:p>
        </p:txBody>
      </p:sp>
    </p:spTree>
    <p:extLst>
      <p:ext uri="{BB962C8B-B14F-4D97-AF65-F5344CB8AC3E}">
        <p14:creationId xmlns:p14="http://schemas.microsoft.com/office/powerpoint/2010/main" val="2471764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1DBFC92-FC74-77DB-E3C8-03FE564ED00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F6CC5A7-79A7-AD9C-1D2B-514829306A1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C2C8BE-5930-FE21-A4D6-B23EDD7F2998}"/>
              </a:ext>
            </a:extLst>
          </p:cNvPr>
          <p:cNvSpPr>
            <a:spLocks noGrp="1"/>
          </p:cNvSpPr>
          <p:nvPr>
            <p:ph type="dt" sz="half" idx="10"/>
          </p:nvPr>
        </p:nvSpPr>
        <p:spPr/>
        <p:txBody>
          <a:bodyPr/>
          <a:lstStyle/>
          <a:p>
            <a:fld id="{A7B355CB-11C4-AF4D-8FDB-B914443E1BBB}" type="datetimeFigureOut">
              <a:rPr lang="en-US" smtClean="0"/>
              <a:t>8/9/23</a:t>
            </a:fld>
            <a:endParaRPr lang="en-US"/>
          </a:p>
        </p:txBody>
      </p:sp>
      <p:sp>
        <p:nvSpPr>
          <p:cNvPr id="5" name="Footer Placeholder 4">
            <a:extLst>
              <a:ext uri="{FF2B5EF4-FFF2-40B4-BE49-F238E27FC236}">
                <a16:creationId xmlns:a16="http://schemas.microsoft.com/office/drawing/2014/main" id="{8D3D6559-D105-E5D6-72F5-F6D9FE931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D0ADC1-A9E4-B4C9-08D8-33F5594371ED}"/>
              </a:ext>
            </a:extLst>
          </p:cNvPr>
          <p:cNvSpPr>
            <a:spLocks noGrp="1"/>
          </p:cNvSpPr>
          <p:nvPr>
            <p:ph type="sldNum" sz="quarter" idx="12"/>
          </p:nvPr>
        </p:nvSpPr>
        <p:spPr/>
        <p:txBody>
          <a:bodyPr/>
          <a:lstStyle/>
          <a:p>
            <a:fld id="{4050E632-7E92-704A-8E8D-ED30F82D846D}" type="slidenum">
              <a:rPr lang="en-US" smtClean="0"/>
              <a:t>‹#›</a:t>
            </a:fld>
            <a:endParaRPr lang="en-US"/>
          </a:p>
        </p:txBody>
      </p:sp>
    </p:spTree>
    <p:extLst>
      <p:ext uri="{BB962C8B-B14F-4D97-AF65-F5344CB8AC3E}">
        <p14:creationId xmlns:p14="http://schemas.microsoft.com/office/powerpoint/2010/main" val="4167728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8ADD44-8387-FA93-71FD-04A1B5826A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9A618E-9A6B-4C1D-C6CF-F0AFC7DBD6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C86881-1A11-2DC2-E7B9-98034B7DE5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B355CB-11C4-AF4D-8FDB-B914443E1BBB}" type="datetimeFigureOut">
              <a:rPr lang="en-US" smtClean="0"/>
              <a:t>8/9/23</a:t>
            </a:fld>
            <a:endParaRPr lang="en-US"/>
          </a:p>
        </p:txBody>
      </p:sp>
      <p:sp>
        <p:nvSpPr>
          <p:cNvPr id="5" name="Footer Placeholder 4">
            <a:extLst>
              <a:ext uri="{FF2B5EF4-FFF2-40B4-BE49-F238E27FC236}">
                <a16:creationId xmlns:a16="http://schemas.microsoft.com/office/drawing/2014/main" id="{7307631C-34A5-B609-0A90-7579393CCE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DB0FB27-E012-49E7-B3A7-E02D06AB63A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50E632-7E92-704A-8E8D-ED30F82D846D}" type="slidenum">
              <a:rPr lang="en-US" smtClean="0"/>
              <a:t>‹#›</a:t>
            </a:fld>
            <a:endParaRPr lang="en-US"/>
          </a:p>
        </p:txBody>
      </p:sp>
    </p:spTree>
    <p:extLst>
      <p:ext uri="{BB962C8B-B14F-4D97-AF65-F5344CB8AC3E}">
        <p14:creationId xmlns:p14="http://schemas.microsoft.com/office/powerpoint/2010/main" val="35393256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s://www.vatvalve.com/?_locale=en&amp;region=US" TargetMode="Externa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vatvalve.com/applications/research/space-simulation-2" TargetMode="External"/><Relationship Id="rId2" Type="http://schemas.openxmlformats.org/officeDocument/2006/relationships/hyperlink" Target="https://www.vatvalve.com/?_locale=en&amp;region=US" TargetMode="Externa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oleObject" Target="../embeddings/oleObject1.bin"/><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vacuumscienceworld.com/blog/working-under-hv-uhv-conditions?hs_amp=true" TargetMode="Externa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s://www.hamamatsu.com/us/en/product/light-and-radiation-sources/lamp.html" TargetMode="External"/><Relationship Id="rId2" Type="http://schemas.openxmlformats.org/officeDocument/2006/relationships/image" Target="../media/image11.jpeg"/><Relationship Id="rId1" Type="http://schemas.openxmlformats.org/officeDocument/2006/relationships/slideLayout" Target="../slideLayouts/slideLayout4.xml"/><Relationship Id="rId5" Type="http://schemas.openxmlformats.org/officeDocument/2006/relationships/hyperlink" Target="https://www.specs-group.com/nc/specs/products/detail/iqe-1135/" TargetMode="Externa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hyperlink" Target="https://www.saesgetters.com/sites/default/files/NEXTorr%20products%20Datasheets.pdf" TargetMode="External"/><Relationship Id="rId7" Type="http://schemas.openxmlformats.org/officeDocument/2006/relationships/hyperlink" Target="https://www.vatvalve.com/?_locale=en&amp;region=US" TargetMode="External"/><Relationship Id="rId2" Type="http://schemas.openxmlformats.org/officeDocument/2006/relationships/hyperlink" Target="https://www.saesgetters.com/products-functions/products/neg-pumps%26vacuum-solutions" TargetMode="External"/><Relationship Id="rId1" Type="http://schemas.openxmlformats.org/officeDocument/2006/relationships/slideLayout" Target="../slideLayouts/slideLayout4.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hyperlink" Target="https://www.saesgetters.com/products/nextorr-pumps" TargetMode="External"/><Relationship Id="rId9"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hyperlink" Target="https://www.ajvs.com/new/index.php" TargetMode="External"/><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s://www.radwell.com/Shop?source=GoogleShopping&amp;IgnoreRedirect=true&amp;ItemSingleId=25548770&amp;utm_source=google&amp;utm_medium=cpc&amp;adpos=&amp;scid=scplp25548770&amp;sc_intid=25548770&amp;gclid=Cj0KCQiA6rCgBhDVARIsAK1kGPKNU1Ju8HU-qwm7TX0qzTappCwEiwDgeTiI3x9MAXPh1TER3NJT9sIaApCpEALw_wcB" TargetMode="External"/><Relationship Id="rId2" Type="http://schemas.openxmlformats.org/officeDocument/2006/relationships/image" Target="../media/image21.jpeg"/><Relationship Id="rId1" Type="http://schemas.openxmlformats.org/officeDocument/2006/relationships/slideLayout" Target="../slideLayouts/slideLayout4.xml"/><Relationship Id="rId4" Type="http://schemas.openxmlformats.org/officeDocument/2006/relationships/hyperlink" Target="https://www.ajvs.com/new/product_info.php?products_id=340"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4.xml"/><Relationship Id="rId5" Type="http://schemas.openxmlformats.org/officeDocument/2006/relationships/image" Target="../media/image29.pn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oleObject" Target="../embeddings/oleObject2.bin"/><Relationship Id="rId1" Type="http://schemas.openxmlformats.org/officeDocument/2006/relationships/slideLayout" Target="../slideLayouts/slideLayout4.xml"/><Relationship Id="rId5" Type="http://schemas.openxmlformats.org/officeDocument/2006/relationships/image" Target="../media/image31.png"/><Relationship Id="rId4" Type="http://schemas.openxmlformats.org/officeDocument/2006/relationships/oleObject" Target="../embeddings/oleObject3.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94E0039-3447-E33B-3DF1-99EED6678547}"/>
              </a:ext>
            </a:extLst>
          </p:cNvPr>
          <p:cNvSpPr txBox="1"/>
          <p:nvPr/>
        </p:nvSpPr>
        <p:spPr>
          <a:xfrm>
            <a:off x="722416" y="795647"/>
            <a:ext cx="10747168" cy="5909310"/>
          </a:xfrm>
          <a:prstGeom prst="rect">
            <a:avLst/>
          </a:prstGeom>
          <a:noFill/>
        </p:spPr>
        <p:txBody>
          <a:bodyPr wrap="square" rtlCol="0">
            <a:spAutoFit/>
          </a:bodyPr>
          <a:lstStyle/>
          <a:p>
            <a:r>
              <a:rPr lang="en-US" sz="1400" dirty="0"/>
              <a:t>An ultra-high vacuum (UHV) system designed to simulate the space environment of a geosynchronous satellite replicates the conditions encountered by such a satellite in orbit. </a:t>
            </a:r>
            <a:r>
              <a:rPr lang="en-US" sz="1400"/>
              <a:t>This includes </a:t>
            </a:r>
            <a:r>
              <a:rPr lang="en-US" sz="1400" dirty="0"/>
              <a:t>considerations for vacuum, temperature, radiation, and other factors. Here's a general description of what the system includes:</a:t>
            </a:r>
          </a:p>
          <a:p>
            <a:pPr>
              <a:buFont typeface="+mj-lt"/>
              <a:buAutoNum type="arabicPeriod"/>
            </a:pPr>
            <a:r>
              <a:rPr lang="en-US" sz="1400" b="1" dirty="0"/>
              <a:t>Vacuum Chamber:</a:t>
            </a:r>
            <a:r>
              <a:rPr lang="en-US" sz="1400" dirty="0"/>
              <a:t> The core of the system would be a large vacuum chamber capable of reaching pressures on the order of 10^(-9) Torr or lower. This simulates the extremely low pressure of outer space.</a:t>
            </a:r>
          </a:p>
          <a:p>
            <a:pPr>
              <a:buFont typeface="+mj-lt"/>
              <a:buAutoNum type="arabicPeriod"/>
            </a:pPr>
            <a:r>
              <a:rPr lang="en-US" sz="1400" b="1" dirty="0"/>
              <a:t>Pumping System:</a:t>
            </a:r>
            <a:r>
              <a:rPr lang="en-US" sz="1400" dirty="0"/>
              <a:t> A combination of pumps such as ion pumps, turbomolecular pumps, and cryopumps would be used to achieve and maintain the ultra-high vacuum conditions.</a:t>
            </a:r>
          </a:p>
          <a:p>
            <a:pPr>
              <a:buFont typeface="+mj-lt"/>
              <a:buAutoNum type="arabicPeriod"/>
            </a:pPr>
            <a:r>
              <a:rPr lang="en-US" sz="1400" b="1" dirty="0"/>
              <a:t>Temperature Control:</a:t>
            </a:r>
            <a:r>
              <a:rPr lang="en-US" sz="1400" dirty="0"/>
              <a:t> The system would include heating and cooling elements to simulate the temperature extremes encountered by a geosynchronous satellite. This could involve resistive heaters and cryogenic cooling systems.</a:t>
            </a:r>
          </a:p>
          <a:p>
            <a:pPr>
              <a:buFont typeface="+mj-lt"/>
              <a:buAutoNum type="arabicPeriod"/>
            </a:pPr>
            <a:r>
              <a:rPr lang="en-US" sz="1400" b="1" dirty="0"/>
              <a:t>Radiation Simulation:</a:t>
            </a:r>
            <a:r>
              <a:rPr lang="en-US" sz="1400" dirty="0"/>
              <a:t> Depending on the fidelity of the simulation, it might also include sources of radiation to replicate the effects of cosmic rays and solar radiation on the satellite. This could be achieved using gamma or X-ray sources.</a:t>
            </a:r>
          </a:p>
          <a:p>
            <a:pPr>
              <a:buFont typeface="+mj-lt"/>
              <a:buAutoNum type="arabicPeriod"/>
            </a:pPr>
            <a:r>
              <a:rPr lang="en-US" sz="1400" b="1" dirty="0"/>
              <a:t>Solar Simulation:</a:t>
            </a:r>
            <a:r>
              <a:rPr lang="en-US" sz="1400" dirty="0"/>
              <a:t> If simulating the effect of sunlight is necessary, high-intensity lamps or other light sources may be used to replicate the spectrum of sunlight in space.</a:t>
            </a:r>
          </a:p>
          <a:p>
            <a:pPr>
              <a:buFont typeface="+mj-lt"/>
              <a:buAutoNum type="arabicPeriod"/>
            </a:pPr>
            <a:r>
              <a:rPr lang="en-US" sz="1400" b="1" dirty="0"/>
              <a:t>Motion Simulation:</a:t>
            </a:r>
            <a:r>
              <a:rPr lang="en-US" sz="1400" dirty="0"/>
              <a:t> To simulate the geosynchronous orbit, some systems may include platforms capable of rotating or otherwise moving the test object to replicate the motion and orientation of the satellite in space.</a:t>
            </a:r>
          </a:p>
          <a:p>
            <a:pPr>
              <a:buFont typeface="+mj-lt"/>
              <a:buAutoNum type="arabicPeriod"/>
            </a:pPr>
            <a:r>
              <a:rPr lang="en-US" sz="1400" b="1" dirty="0"/>
              <a:t>Material Outgassing Control:</a:t>
            </a:r>
            <a:r>
              <a:rPr lang="en-US" sz="1400" dirty="0"/>
              <a:t> Since materials can behave differently in a vacuum, special attention would be paid to the choice of materials within the chamber to minimize outgassing, a phenomenon where trapped gases are released from materials under vacuum.</a:t>
            </a:r>
          </a:p>
          <a:p>
            <a:pPr>
              <a:buFont typeface="+mj-lt"/>
              <a:buAutoNum type="arabicPeriod"/>
            </a:pPr>
            <a:r>
              <a:rPr lang="en-US" sz="1400" b="1" dirty="0"/>
              <a:t>Monitoring and Control System:</a:t>
            </a:r>
            <a:r>
              <a:rPr lang="en-US" sz="1400" dirty="0"/>
              <a:t> A sophisticated set of sensors and control systems would be needed to carefully monitor and adjust the conditions within the chamber, ensuring that they closely replicate the space environment.</a:t>
            </a:r>
          </a:p>
          <a:p>
            <a:pPr>
              <a:buFont typeface="+mj-lt"/>
              <a:buAutoNum type="arabicPeriod"/>
            </a:pPr>
            <a:r>
              <a:rPr lang="en-US" sz="1400" b="1" dirty="0"/>
              <a:t>Safety Measures:</a:t>
            </a:r>
            <a:r>
              <a:rPr lang="en-US" sz="1400" dirty="0"/>
              <a:t> Due to the extreme conditions within the chamber, various safety measures would be in place to protect operators and equipment. This could include interlocks, emergency shutdown systems, and shielding for radiation sources.</a:t>
            </a:r>
          </a:p>
          <a:p>
            <a:pPr>
              <a:buFont typeface="+mj-lt"/>
              <a:buAutoNum type="arabicPeriod"/>
            </a:pPr>
            <a:r>
              <a:rPr lang="en-US" sz="1400" b="1" dirty="0"/>
              <a:t>Integration with Other Testing Systems:</a:t>
            </a:r>
            <a:r>
              <a:rPr lang="en-US" sz="1400" dirty="0"/>
              <a:t> If the UHV system is part of a broader testing program, it might also include features to enable integration with other testing or measurement systems, such as vibration testing, electromagnetic interference testing, etc.</a:t>
            </a:r>
          </a:p>
          <a:p>
            <a:r>
              <a:rPr lang="en-US" sz="1400" dirty="0"/>
              <a:t>A system like this would be highly complex and would likely require customization to match the specific needs of the satellite being simulated. It would be used primarily in research and development, pre-launch testing, and validation of satellite systems and components. The cost of such a system would be substantial and would depend on the specific requirements of the simulation.</a:t>
            </a:r>
          </a:p>
          <a:p>
            <a:endParaRPr lang="en-US" sz="1400" dirty="0"/>
          </a:p>
        </p:txBody>
      </p:sp>
      <p:sp>
        <p:nvSpPr>
          <p:cNvPr id="5" name="TextBox 4">
            <a:extLst>
              <a:ext uri="{FF2B5EF4-FFF2-40B4-BE49-F238E27FC236}">
                <a16:creationId xmlns:a16="http://schemas.microsoft.com/office/drawing/2014/main" id="{8DC004B2-C806-F843-6CB1-24DA1BDCA5BC}"/>
              </a:ext>
            </a:extLst>
          </p:cNvPr>
          <p:cNvSpPr txBox="1"/>
          <p:nvPr/>
        </p:nvSpPr>
        <p:spPr>
          <a:xfrm>
            <a:off x="261100" y="153043"/>
            <a:ext cx="3022302" cy="369332"/>
          </a:xfrm>
          <a:prstGeom prst="rect">
            <a:avLst/>
          </a:prstGeom>
          <a:noFill/>
        </p:spPr>
        <p:txBody>
          <a:bodyPr wrap="none" rtlCol="0">
            <a:spAutoFit/>
          </a:bodyPr>
          <a:lstStyle/>
          <a:p>
            <a:r>
              <a:rPr lang="en-US" b="1" dirty="0"/>
              <a:t>Description of what’s for sale:</a:t>
            </a:r>
          </a:p>
        </p:txBody>
      </p:sp>
    </p:spTree>
    <p:extLst>
      <p:ext uri="{BB962C8B-B14F-4D97-AF65-F5344CB8AC3E}">
        <p14:creationId xmlns:p14="http://schemas.microsoft.com/office/powerpoint/2010/main" val="4283736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BB88684-FAA5-701D-10FF-733512CD5AA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612486" y="2696215"/>
            <a:ext cx="4555578" cy="3723488"/>
          </a:xfrm>
          <a:prstGeom prst="rect">
            <a:avLst/>
          </a:prstGeom>
        </p:spPr>
      </p:pic>
      <p:sp>
        <p:nvSpPr>
          <p:cNvPr id="2" name="TextBox 1">
            <a:extLst>
              <a:ext uri="{FF2B5EF4-FFF2-40B4-BE49-F238E27FC236}">
                <a16:creationId xmlns:a16="http://schemas.microsoft.com/office/drawing/2014/main" id="{335E4415-8524-E699-3428-EC314F0A5FC5}"/>
              </a:ext>
            </a:extLst>
          </p:cNvPr>
          <p:cNvSpPr txBox="1"/>
          <p:nvPr/>
        </p:nvSpPr>
        <p:spPr>
          <a:xfrm>
            <a:off x="4330391" y="249382"/>
            <a:ext cx="5953641" cy="2031325"/>
          </a:xfrm>
          <a:prstGeom prst="rect">
            <a:avLst/>
          </a:prstGeom>
          <a:noFill/>
        </p:spPr>
        <p:txBody>
          <a:bodyPr wrap="square" rtlCol="0">
            <a:spAutoFit/>
          </a:bodyPr>
          <a:lstStyle/>
          <a:p>
            <a:r>
              <a:rPr lang="en-US" b="1" dirty="0"/>
              <a:t>Ultra-high vacuum chamber with all sensors / gauges to simulate the space environment of geosynchronos satellites: $100,000 - $200,000</a:t>
            </a:r>
          </a:p>
          <a:p>
            <a:endParaRPr lang="en-US" b="1" dirty="0"/>
          </a:p>
          <a:p>
            <a:r>
              <a:rPr lang="en-US" dirty="0"/>
              <a:t>This is a specialized complex system custom designed to simulate the space environment of geosynchronos satellites and could easily cost $100,000 to $200,000 or more as is.</a:t>
            </a:r>
            <a:endParaRPr lang="en-US" b="1" dirty="0"/>
          </a:p>
        </p:txBody>
      </p:sp>
      <p:pic>
        <p:nvPicPr>
          <p:cNvPr id="4" name="Picture 3" descr="A picture containing indoor, cluttered, appliance, miller&#10;&#10;Description automatically generated">
            <a:extLst>
              <a:ext uri="{FF2B5EF4-FFF2-40B4-BE49-F238E27FC236}">
                <a16:creationId xmlns:a16="http://schemas.microsoft.com/office/drawing/2014/main" id="{F053A0DF-BA12-51E0-B1FE-F726008A1F7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1504" y="249382"/>
            <a:ext cx="3972882" cy="5297176"/>
          </a:xfrm>
          <a:prstGeom prst="rect">
            <a:avLst/>
          </a:prstGeom>
        </p:spPr>
      </p:pic>
    </p:spTree>
    <p:extLst>
      <p:ext uri="{BB962C8B-B14F-4D97-AF65-F5344CB8AC3E}">
        <p14:creationId xmlns:p14="http://schemas.microsoft.com/office/powerpoint/2010/main" val="22386976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2AA7DEC-7A8E-C4D2-6BA1-FA704DFDC6A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3350" y="-23914"/>
            <a:ext cx="4992038" cy="6651828"/>
          </a:xfrm>
          <a:prstGeom prst="rect">
            <a:avLst/>
          </a:prstGeom>
        </p:spPr>
      </p:pic>
      <p:sp>
        <p:nvSpPr>
          <p:cNvPr id="13" name="TextBox 12">
            <a:extLst>
              <a:ext uri="{FF2B5EF4-FFF2-40B4-BE49-F238E27FC236}">
                <a16:creationId xmlns:a16="http://schemas.microsoft.com/office/drawing/2014/main" id="{9141AA8E-2AA1-8D54-04A9-0F52CD04B6B0}"/>
              </a:ext>
            </a:extLst>
          </p:cNvPr>
          <p:cNvSpPr txBox="1"/>
          <p:nvPr/>
        </p:nvSpPr>
        <p:spPr>
          <a:xfrm>
            <a:off x="5244440" y="0"/>
            <a:ext cx="5973430" cy="369332"/>
          </a:xfrm>
          <a:prstGeom prst="rect">
            <a:avLst/>
          </a:prstGeom>
          <a:noFill/>
        </p:spPr>
        <p:txBody>
          <a:bodyPr wrap="none" rtlCol="0">
            <a:spAutoFit/>
          </a:bodyPr>
          <a:lstStyle/>
          <a:p>
            <a:r>
              <a:rPr lang="en-US" b="1" dirty="0"/>
              <a:t>Pfeiffer molecular diffusion vacuum pump: estimate $10,000</a:t>
            </a:r>
          </a:p>
        </p:txBody>
      </p:sp>
      <p:sp>
        <p:nvSpPr>
          <p:cNvPr id="2" name="TextBox 1">
            <a:extLst>
              <a:ext uri="{FF2B5EF4-FFF2-40B4-BE49-F238E27FC236}">
                <a16:creationId xmlns:a16="http://schemas.microsoft.com/office/drawing/2014/main" id="{BA8DDA60-D869-06C5-9614-6BE93F92AC36}"/>
              </a:ext>
            </a:extLst>
          </p:cNvPr>
          <p:cNvSpPr txBox="1"/>
          <p:nvPr/>
        </p:nvSpPr>
        <p:spPr>
          <a:xfrm>
            <a:off x="5244440" y="1061577"/>
            <a:ext cx="6590805" cy="3970318"/>
          </a:xfrm>
          <a:prstGeom prst="rect">
            <a:avLst/>
          </a:prstGeom>
          <a:noFill/>
        </p:spPr>
        <p:txBody>
          <a:bodyPr wrap="square" rtlCol="0">
            <a:spAutoFit/>
          </a:bodyPr>
          <a:lstStyle/>
          <a:p>
            <a:r>
              <a:rPr lang="en-US" sz="1400" dirty="0"/>
              <a:t>Pfeiffer is a well-known manufacturer of vacuum equipment, including molecular diffusion pumps. The cost of a Pfeiffer molecular diffusion pump can vary widely based on factors such as the pump's size, capacity, specific model, and any additional features or accessories.</a:t>
            </a:r>
          </a:p>
          <a:p>
            <a:pPr>
              <a:buFont typeface="Arial" panose="020B0604020202020204" pitchFamily="34" charset="0"/>
              <a:buChar char="•"/>
            </a:pPr>
            <a:endParaRPr lang="en-US" sz="1400" b="1" dirty="0"/>
          </a:p>
          <a:p>
            <a:pPr>
              <a:buFont typeface="Arial" panose="020B0604020202020204" pitchFamily="34" charset="0"/>
              <a:buChar char="•"/>
            </a:pPr>
            <a:r>
              <a:rPr lang="en-US" sz="1400" b="1" dirty="0"/>
              <a:t>Smaller Models</a:t>
            </a:r>
            <a:r>
              <a:rPr lang="en-US" sz="1400" dirty="0"/>
              <a:t>: Starting from $2,000 to $5,000 for smaller capacity pumps, often used in laboratory settings.</a:t>
            </a:r>
          </a:p>
          <a:p>
            <a:endParaRPr lang="en-US" sz="1400" dirty="0"/>
          </a:p>
          <a:p>
            <a:pPr>
              <a:buFont typeface="Arial" panose="020B0604020202020204" pitchFamily="34" charset="0"/>
              <a:buChar char="•"/>
            </a:pPr>
            <a:r>
              <a:rPr lang="en-US" sz="1400" b="1" dirty="0"/>
              <a:t>Mid-Range Models</a:t>
            </a:r>
            <a:r>
              <a:rPr lang="en-US" sz="1400" dirty="0"/>
              <a:t>: Between $5,000 to $15,000 for medium-sized pumps with more robust capacity, suitable for industrial or research applications.</a:t>
            </a:r>
          </a:p>
          <a:p>
            <a:endParaRPr lang="en-US" sz="1400" dirty="0"/>
          </a:p>
          <a:p>
            <a:pPr>
              <a:buFont typeface="Arial" panose="020B0604020202020204" pitchFamily="34" charset="0"/>
              <a:buChar char="•"/>
            </a:pPr>
            <a:r>
              <a:rPr lang="en-US" sz="1400" b="1" dirty="0"/>
              <a:t>Larger, Industrial Models</a:t>
            </a:r>
            <a:r>
              <a:rPr lang="en-US" sz="1400" dirty="0"/>
              <a:t>: Could range from $15,000 to $40,000 or more for high-capacity models designed for demanding industrial applications.</a:t>
            </a:r>
          </a:p>
          <a:p>
            <a:r>
              <a:rPr lang="en-US" sz="1400" dirty="0"/>
              <a:t>These prices are rough estimates and may vary based on factors such as regional pricing differences, specific requirements, vendor markup, and any included warranties or service agreements.</a:t>
            </a:r>
          </a:p>
          <a:p>
            <a:endParaRPr lang="en-US" sz="1400" dirty="0"/>
          </a:p>
          <a:p>
            <a:endParaRPr lang="en-US" sz="1400" dirty="0"/>
          </a:p>
        </p:txBody>
      </p:sp>
      <p:sp>
        <p:nvSpPr>
          <p:cNvPr id="3" name="TextBox 2">
            <a:extLst>
              <a:ext uri="{FF2B5EF4-FFF2-40B4-BE49-F238E27FC236}">
                <a16:creationId xmlns:a16="http://schemas.microsoft.com/office/drawing/2014/main" id="{E5AE8F65-32DF-1A1B-C28C-C8D5380EA189}"/>
              </a:ext>
            </a:extLst>
          </p:cNvPr>
          <p:cNvSpPr txBox="1"/>
          <p:nvPr/>
        </p:nvSpPr>
        <p:spPr>
          <a:xfrm>
            <a:off x="5244440" y="530788"/>
            <a:ext cx="4724307" cy="369332"/>
          </a:xfrm>
          <a:prstGeom prst="rect">
            <a:avLst/>
          </a:prstGeom>
          <a:noFill/>
        </p:spPr>
        <p:txBody>
          <a:bodyPr wrap="none" rtlCol="0">
            <a:spAutoFit/>
          </a:bodyPr>
          <a:lstStyle/>
          <a:p>
            <a:r>
              <a:rPr lang="en-US" b="1" dirty="0"/>
              <a:t>Specs out at mid-range model, $5,000 - $15,000</a:t>
            </a:r>
          </a:p>
        </p:txBody>
      </p:sp>
    </p:spTree>
    <p:extLst>
      <p:ext uri="{BB962C8B-B14F-4D97-AF65-F5344CB8AC3E}">
        <p14:creationId xmlns:p14="http://schemas.microsoft.com/office/powerpoint/2010/main" val="3360785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indoor, cluttered, equipment, messy&#10;&#10;Description automatically generated">
            <a:extLst>
              <a:ext uri="{FF2B5EF4-FFF2-40B4-BE49-F238E27FC236}">
                <a16:creationId xmlns:a16="http://schemas.microsoft.com/office/drawing/2014/main" id="{F94643C6-CF5A-D27A-0F52-A9372DA5673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40563" y="724395"/>
            <a:ext cx="5174700" cy="5621326"/>
          </a:xfrm>
          <a:prstGeom prst="rect">
            <a:avLst/>
          </a:prstGeom>
        </p:spPr>
      </p:pic>
      <p:sp>
        <p:nvSpPr>
          <p:cNvPr id="5" name="TextBox 4">
            <a:extLst>
              <a:ext uri="{FF2B5EF4-FFF2-40B4-BE49-F238E27FC236}">
                <a16:creationId xmlns:a16="http://schemas.microsoft.com/office/drawing/2014/main" id="{D428D961-673E-6766-6B22-6EC1DF0D4D12}"/>
              </a:ext>
            </a:extLst>
          </p:cNvPr>
          <p:cNvSpPr txBox="1"/>
          <p:nvPr/>
        </p:nvSpPr>
        <p:spPr>
          <a:xfrm>
            <a:off x="689142" y="6316579"/>
            <a:ext cx="10515600" cy="369332"/>
          </a:xfrm>
          <a:prstGeom prst="rect">
            <a:avLst/>
          </a:prstGeom>
          <a:noFill/>
        </p:spPr>
        <p:txBody>
          <a:bodyPr wrap="square" rtlCol="0">
            <a:spAutoFit/>
          </a:bodyPr>
          <a:lstStyle/>
          <a:p>
            <a:r>
              <a:rPr lang="en-US" dirty="0">
                <a:hlinkClick r:id="rId3"/>
              </a:rPr>
              <a:t>https://www.vatvalve.com/?_locale=en&amp;region=US</a:t>
            </a:r>
            <a:endParaRPr lang="en-US" dirty="0"/>
          </a:p>
        </p:txBody>
      </p:sp>
      <p:sp>
        <p:nvSpPr>
          <p:cNvPr id="3" name="TextBox 2">
            <a:extLst>
              <a:ext uri="{FF2B5EF4-FFF2-40B4-BE49-F238E27FC236}">
                <a16:creationId xmlns:a16="http://schemas.microsoft.com/office/drawing/2014/main" id="{F5D95A5A-DF9A-DC15-029A-75C6079AAC15}"/>
              </a:ext>
            </a:extLst>
          </p:cNvPr>
          <p:cNvSpPr txBox="1"/>
          <p:nvPr/>
        </p:nvSpPr>
        <p:spPr>
          <a:xfrm>
            <a:off x="165943" y="142947"/>
            <a:ext cx="6190028" cy="369332"/>
          </a:xfrm>
          <a:prstGeom prst="rect">
            <a:avLst/>
          </a:prstGeom>
          <a:noFill/>
        </p:spPr>
        <p:txBody>
          <a:bodyPr wrap="none" rtlCol="0">
            <a:spAutoFit/>
          </a:bodyPr>
          <a:lstStyle/>
          <a:p>
            <a:r>
              <a:rPr lang="en-US" b="1" dirty="0"/>
              <a:t>Oxygen ion gun, mid-range - high-end model: $10,000 - $60,000</a:t>
            </a:r>
          </a:p>
        </p:txBody>
      </p:sp>
      <p:sp>
        <p:nvSpPr>
          <p:cNvPr id="7" name="TextBox 6">
            <a:extLst>
              <a:ext uri="{FF2B5EF4-FFF2-40B4-BE49-F238E27FC236}">
                <a16:creationId xmlns:a16="http://schemas.microsoft.com/office/drawing/2014/main" id="{56F452C8-BCD3-9056-E625-B53D591C1888}"/>
              </a:ext>
            </a:extLst>
          </p:cNvPr>
          <p:cNvSpPr txBox="1"/>
          <p:nvPr/>
        </p:nvSpPr>
        <p:spPr>
          <a:xfrm>
            <a:off x="6614190" y="172089"/>
            <a:ext cx="5664530" cy="4616648"/>
          </a:xfrm>
          <a:prstGeom prst="rect">
            <a:avLst/>
          </a:prstGeom>
          <a:noFill/>
        </p:spPr>
        <p:txBody>
          <a:bodyPr wrap="square" rtlCol="0">
            <a:spAutoFit/>
          </a:bodyPr>
          <a:lstStyle/>
          <a:p>
            <a:r>
              <a:rPr lang="en-US" sz="1400" b="1" dirty="0"/>
              <a:t>The cost of an oxygen ion gun can vary widely depending on its specifications, features, and the manufacturer. </a:t>
            </a:r>
          </a:p>
          <a:p>
            <a:endParaRPr lang="en-US" sz="1400" b="1" dirty="0"/>
          </a:p>
          <a:p>
            <a:r>
              <a:rPr lang="en-US" sz="1400" b="1" dirty="0"/>
              <a:t>Entry-Level Models</a:t>
            </a:r>
            <a:r>
              <a:rPr lang="en-US" sz="1400" dirty="0"/>
              <a:t>: Simpler and more basic oxygen ion guns designed for general-purpose applications might start in the range of $5,000 to $10,000.</a:t>
            </a:r>
          </a:p>
          <a:p>
            <a:endParaRPr lang="en-US" sz="1400" dirty="0"/>
          </a:p>
          <a:p>
            <a:pPr>
              <a:buFont typeface="+mj-lt"/>
              <a:buAutoNum type="arabicPeriod"/>
            </a:pPr>
            <a:r>
              <a:rPr lang="en-US" sz="1400" b="1" dirty="0"/>
              <a:t>Mid-Range Models</a:t>
            </a:r>
            <a:r>
              <a:rPr lang="en-US" sz="1400" dirty="0"/>
              <a:t>: More advanced models with additional features, precision control, or specialized capabilities might fall in the range of $10,000 to $30,000.</a:t>
            </a:r>
          </a:p>
          <a:p>
            <a:pPr>
              <a:buFont typeface="+mj-lt"/>
              <a:buAutoNum type="arabicPeriod"/>
            </a:pPr>
            <a:endParaRPr lang="en-US" sz="1400" b="1" dirty="0"/>
          </a:p>
          <a:p>
            <a:pPr>
              <a:buFont typeface="+mj-lt"/>
              <a:buAutoNum type="arabicPeriod"/>
            </a:pPr>
            <a:r>
              <a:rPr lang="en-US" sz="1400" b="1" dirty="0"/>
              <a:t>High-End Models</a:t>
            </a:r>
            <a:r>
              <a:rPr lang="en-US" sz="1400" dirty="0"/>
              <a:t>: Oxygen ion guns designed for specialized research, high precision, or industrial applications might cost $30,000 to $60,000 or even more, depending on customization and specific requirements.</a:t>
            </a:r>
          </a:p>
          <a:p>
            <a:r>
              <a:rPr lang="en-US" sz="1400" dirty="0"/>
              <a:t>It's essential to note that these prices are just general estimates, and the actual cost could differ based on various factors such as the manufacturer, the region, the specific needs of the application, and any additional accessories or customizations required.</a:t>
            </a:r>
          </a:p>
          <a:p>
            <a:endParaRPr lang="en-US" sz="1400" dirty="0"/>
          </a:p>
          <a:p>
            <a:r>
              <a:rPr lang="en-US" sz="1400" b="1" dirty="0"/>
              <a:t>Contact the manufacturer if you want a better estimate.</a:t>
            </a:r>
          </a:p>
          <a:p>
            <a:endParaRPr lang="en-US" sz="1400" dirty="0"/>
          </a:p>
          <a:p>
            <a:endParaRPr lang="en-US" sz="1400" dirty="0"/>
          </a:p>
        </p:txBody>
      </p:sp>
    </p:spTree>
    <p:extLst>
      <p:ext uri="{BB962C8B-B14F-4D97-AF65-F5344CB8AC3E}">
        <p14:creationId xmlns:p14="http://schemas.microsoft.com/office/powerpoint/2010/main" val="3621861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428D961-673E-6766-6B22-6EC1DF0D4D12}"/>
              </a:ext>
            </a:extLst>
          </p:cNvPr>
          <p:cNvSpPr txBox="1"/>
          <p:nvPr/>
        </p:nvSpPr>
        <p:spPr>
          <a:xfrm>
            <a:off x="689142" y="6316579"/>
            <a:ext cx="10515600" cy="369332"/>
          </a:xfrm>
          <a:prstGeom prst="rect">
            <a:avLst/>
          </a:prstGeom>
          <a:noFill/>
        </p:spPr>
        <p:txBody>
          <a:bodyPr wrap="square" rtlCol="0">
            <a:spAutoFit/>
          </a:bodyPr>
          <a:lstStyle/>
          <a:p>
            <a:r>
              <a:rPr lang="en-US" dirty="0">
                <a:hlinkClick r:id="rId2"/>
              </a:rPr>
              <a:t>https://www.vatvalve.com/?_locale=en&amp;region=US</a:t>
            </a:r>
            <a:endParaRPr lang="en-US" dirty="0"/>
          </a:p>
        </p:txBody>
      </p:sp>
      <p:sp>
        <p:nvSpPr>
          <p:cNvPr id="2" name="TextBox 1">
            <a:extLst>
              <a:ext uri="{FF2B5EF4-FFF2-40B4-BE49-F238E27FC236}">
                <a16:creationId xmlns:a16="http://schemas.microsoft.com/office/drawing/2014/main" id="{D40B559A-D661-B44C-6D96-4E992344806E}"/>
              </a:ext>
            </a:extLst>
          </p:cNvPr>
          <p:cNvSpPr txBox="1"/>
          <p:nvPr/>
        </p:nvSpPr>
        <p:spPr>
          <a:xfrm>
            <a:off x="6376738" y="541421"/>
            <a:ext cx="5366084" cy="923330"/>
          </a:xfrm>
          <a:prstGeom prst="rect">
            <a:avLst/>
          </a:prstGeom>
          <a:noFill/>
        </p:spPr>
        <p:txBody>
          <a:bodyPr wrap="square" rtlCol="0">
            <a:spAutoFit/>
          </a:bodyPr>
          <a:lstStyle/>
          <a:p>
            <a:r>
              <a:rPr lang="en-US" dirty="0"/>
              <a:t>Space simulation VAT:</a:t>
            </a:r>
          </a:p>
          <a:p>
            <a:r>
              <a:rPr lang="en-US" dirty="0">
                <a:hlinkClick r:id="rId3"/>
              </a:rPr>
              <a:t>https://www.vatvalve.com/applications/research/space-simulation-2</a:t>
            </a:r>
            <a:endParaRPr lang="en-US" dirty="0"/>
          </a:p>
        </p:txBody>
      </p:sp>
      <p:sp>
        <p:nvSpPr>
          <p:cNvPr id="6" name="TextBox 5">
            <a:extLst>
              <a:ext uri="{FF2B5EF4-FFF2-40B4-BE49-F238E27FC236}">
                <a16:creationId xmlns:a16="http://schemas.microsoft.com/office/drawing/2014/main" id="{DE3E6EA1-15E8-D62D-B8A2-8187620A6C80}"/>
              </a:ext>
            </a:extLst>
          </p:cNvPr>
          <p:cNvSpPr txBox="1"/>
          <p:nvPr/>
        </p:nvSpPr>
        <p:spPr>
          <a:xfrm>
            <a:off x="6096000" y="1464751"/>
            <a:ext cx="5529943" cy="5170646"/>
          </a:xfrm>
          <a:prstGeom prst="rect">
            <a:avLst/>
          </a:prstGeom>
          <a:noFill/>
        </p:spPr>
        <p:txBody>
          <a:bodyPr wrap="square" rtlCol="0">
            <a:spAutoFit/>
          </a:bodyPr>
          <a:lstStyle/>
          <a:p>
            <a:r>
              <a:rPr lang="en-US" sz="1000" dirty="0"/>
              <a:t>An oxygen ion gun is a specialized piece of equipment used in an ultra-high vacuum (UHV) system for various purposes. Here's how it typically functions:</a:t>
            </a:r>
          </a:p>
          <a:p>
            <a:pPr>
              <a:buFont typeface="+mj-lt"/>
              <a:buAutoNum type="arabicPeriod"/>
            </a:pPr>
            <a:r>
              <a:rPr lang="en-US" sz="1000" b="1" dirty="0"/>
              <a:t>Creation of Oxygen Ions</a:t>
            </a:r>
            <a:r>
              <a:rPr lang="en-US" sz="1000" dirty="0"/>
              <a:t>: The gun generates oxygen ions by ionizing oxygen gas. This is often accomplished using an electron beam to knock electrons off oxygen atoms, resulting in positively charged oxygen ions.</a:t>
            </a:r>
          </a:p>
          <a:p>
            <a:pPr>
              <a:buFont typeface="+mj-lt"/>
              <a:buAutoNum type="arabicPeriod"/>
            </a:pPr>
            <a:r>
              <a:rPr lang="en-US" sz="1000" b="1" dirty="0"/>
              <a:t>Acceleration and Focusing</a:t>
            </a:r>
            <a:r>
              <a:rPr lang="en-US" sz="1000" dirty="0"/>
              <a:t>: The oxygen ions are then accelerated and focused into a beam using electric and magnetic fields.</a:t>
            </a:r>
          </a:p>
          <a:p>
            <a:pPr>
              <a:buFont typeface="+mj-lt"/>
              <a:buAutoNum type="arabicPeriod"/>
            </a:pPr>
            <a:r>
              <a:rPr lang="en-US" sz="1000" b="1" dirty="0"/>
              <a:t>Surface Interaction</a:t>
            </a:r>
            <a:r>
              <a:rPr lang="en-US" sz="1000" dirty="0"/>
              <a:t>: The accelerated ion beam can be directed at a sample surface within the vacuum chamber. Depending on the energy and focus of the beam, different effects can be achieved.</a:t>
            </a:r>
          </a:p>
          <a:p>
            <a:r>
              <a:rPr lang="en-US" sz="1000" b="1" dirty="0"/>
              <a:t>Applications of Oxygen Ion Gun in UHV System:</a:t>
            </a:r>
          </a:p>
          <a:p>
            <a:pPr>
              <a:buFont typeface="+mj-lt"/>
              <a:buAutoNum type="arabicPeriod"/>
            </a:pPr>
            <a:r>
              <a:rPr lang="en-US" sz="1000" b="1" dirty="0"/>
              <a:t>Surface Cleaning</a:t>
            </a:r>
            <a:r>
              <a:rPr lang="en-US" sz="1000" dirty="0"/>
              <a:t>: Oxygen ions can be used to clean surfaces by sputtering away contaminants. This is particularly useful in preparing surfaces for scientific analysis or for thin film deposition in manufacturing.</a:t>
            </a:r>
          </a:p>
          <a:p>
            <a:pPr>
              <a:buFont typeface="+mj-lt"/>
              <a:buAutoNum type="arabicPeriod"/>
            </a:pPr>
            <a:r>
              <a:rPr lang="en-US" sz="1000" b="1" dirty="0"/>
              <a:t>Surface Modification</a:t>
            </a:r>
            <a:r>
              <a:rPr lang="en-US" sz="1000" dirty="0"/>
              <a:t>: The energetic oxygen ions can interact with the surface of a material to modify its structure, composition, or other properties. This can be used to create specific surface characteristics, such as increased roughness or altered chemical reactivity.</a:t>
            </a:r>
          </a:p>
          <a:p>
            <a:pPr>
              <a:buFont typeface="+mj-lt"/>
              <a:buAutoNum type="arabicPeriod"/>
            </a:pPr>
            <a:r>
              <a:rPr lang="en-US" sz="1000" b="1" dirty="0"/>
              <a:t>Oxidation Studies</a:t>
            </a:r>
            <a:r>
              <a:rPr lang="en-US" sz="1000" dirty="0"/>
              <a:t>: By using an oxygen ion gun, scientists can study how materials interact with oxygen under controlled conditions. This can be crucial in understanding the oxidation behavior of metals, semiconductors, and other materials.</a:t>
            </a:r>
          </a:p>
          <a:p>
            <a:pPr>
              <a:buFont typeface="+mj-lt"/>
              <a:buAutoNum type="arabicPeriod"/>
            </a:pPr>
            <a:r>
              <a:rPr lang="en-US" sz="1000" b="1" dirty="0"/>
              <a:t>Depth Profiling</a:t>
            </a:r>
            <a:r>
              <a:rPr lang="en-US" sz="1000" dirty="0"/>
              <a:t>: Oxygen ion beams can be used in conjunction with other techniques like X-ray photoelectron spectroscopy (XPS) for depth profiling of materials. By selectively sputtering away layers of the material with the ion gun, researchers can analyze the composition at different depths.</a:t>
            </a:r>
          </a:p>
          <a:p>
            <a:pPr>
              <a:buFont typeface="+mj-lt"/>
              <a:buAutoNum type="arabicPeriod"/>
            </a:pPr>
            <a:r>
              <a:rPr lang="en-US" sz="1000" b="1" dirty="0"/>
              <a:t>Ion Beam Etching</a:t>
            </a:r>
            <a:r>
              <a:rPr lang="en-US" sz="1000" dirty="0"/>
              <a:t>: In semiconductor manufacturing and other applications, a focused ion beam can be used to etch precise patterns on a substrate.</a:t>
            </a:r>
          </a:p>
          <a:p>
            <a:pPr>
              <a:buFont typeface="+mj-lt"/>
              <a:buAutoNum type="arabicPeriod"/>
            </a:pPr>
            <a:r>
              <a:rPr lang="en-US" sz="1000" b="1" dirty="0"/>
              <a:t>Catalysis Research</a:t>
            </a:r>
            <a:r>
              <a:rPr lang="en-US" sz="1000" dirty="0"/>
              <a:t>: Oxygen ion guns can also be employed in catalysis research, helping to understand and develop catalysts that facilitate specific chemical reactions.</a:t>
            </a:r>
          </a:p>
          <a:p>
            <a:r>
              <a:rPr lang="en-US" sz="1000" dirty="0"/>
              <a:t>The integration of an oxygen ion gun into a UHV system requires careful consideration of the vacuum requirements, as the introduction of oxygen gas can potentially interfere with the ultra-high vacuum conditions. This often necessitates precise control and isolation mechanisms to maintain the required vacuum levels within other parts of the system.</a:t>
            </a:r>
          </a:p>
          <a:p>
            <a:r>
              <a:rPr lang="en-US" sz="1000" dirty="0"/>
              <a:t>The use of an oxygen ion gun in a UHV environment allows for highly controlled interactions between the oxygen ions and the sample surface, free from interference by other gases or contaminants. This enables precise and reproducible experiments or manufacturing processes.</a:t>
            </a:r>
          </a:p>
        </p:txBody>
      </p:sp>
      <p:sp>
        <p:nvSpPr>
          <p:cNvPr id="7" name="TextBox 6">
            <a:extLst>
              <a:ext uri="{FF2B5EF4-FFF2-40B4-BE49-F238E27FC236}">
                <a16:creationId xmlns:a16="http://schemas.microsoft.com/office/drawing/2014/main" id="{803AFDEA-E632-527C-DCC1-14E0D060984B}"/>
              </a:ext>
            </a:extLst>
          </p:cNvPr>
          <p:cNvSpPr txBox="1"/>
          <p:nvPr/>
        </p:nvSpPr>
        <p:spPr>
          <a:xfrm>
            <a:off x="447524" y="142947"/>
            <a:ext cx="3446969" cy="369332"/>
          </a:xfrm>
          <a:prstGeom prst="rect">
            <a:avLst/>
          </a:prstGeom>
          <a:noFill/>
        </p:spPr>
        <p:txBody>
          <a:bodyPr wrap="none" rtlCol="0">
            <a:spAutoFit/>
          </a:bodyPr>
          <a:lstStyle/>
          <a:p>
            <a:r>
              <a:rPr lang="en-US" b="1" dirty="0"/>
              <a:t>Oxygen ion gun: $30,000 - $60,000</a:t>
            </a:r>
          </a:p>
        </p:txBody>
      </p:sp>
      <p:graphicFrame>
        <p:nvGraphicFramePr>
          <p:cNvPr id="8" name="Object 4">
            <a:extLst>
              <a:ext uri="{FF2B5EF4-FFF2-40B4-BE49-F238E27FC236}">
                <a16:creationId xmlns:a16="http://schemas.microsoft.com/office/drawing/2014/main" id="{67E8BE0A-4BC1-503E-08DC-A1034EFF6B06}"/>
              </a:ext>
            </a:extLst>
          </p:cNvPr>
          <p:cNvGraphicFramePr>
            <a:graphicFrameLocks noChangeAspect="1"/>
          </p:cNvGraphicFramePr>
          <p:nvPr>
            <p:extLst>
              <p:ext uri="{D42A27DB-BD31-4B8C-83A1-F6EECF244321}">
                <p14:modId xmlns:p14="http://schemas.microsoft.com/office/powerpoint/2010/main" val="839633659"/>
              </p:ext>
            </p:extLst>
          </p:nvPr>
        </p:nvGraphicFramePr>
        <p:xfrm>
          <a:off x="217297" y="848260"/>
          <a:ext cx="5255999" cy="3964372"/>
        </p:xfrm>
        <a:graphic>
          <a:graphicData uri="http://schemas.openxmlformats.org/presentationml/2006/ole">
            <mc:AlternateContent xmlns:mc="http://schemas.openxmlformats.org/markup-compatibility/2006">
              <mc:Choice xmlns:v="urn:schemas-microsoft-com:vml" Requires="v">
                <p:oleObj name="Drawing" r:id="rId4" imgW="3054350" imgH="2305050" progId="Presentations.Drawing.11">
                  <p:embed/>
                </p:oleObj>
              </mc:Choice>
              <mc:Fallback>
                <p:oleObj name="Drawing" r:id="rId4" imgW="3054350" imgH="2305050" progId="Presentations.Drawing.11">
                  <p:embed/>
                  <p:pic>
                    <p:nvPicPr>
                      <p:cNvPr id="4" name="Object 4">
                        <a:extLst>
                          <a:ext uri="{FF2B5EF4-FFF2-40B4-BE49-F238E27FC236}">
                            <a16:creationId xmlns:a16="http://schemas.microsoft.com/office/drawing/2014/main" id="{58F9B480-AA00-2E48-DDAD-1B35427EE13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7297" y="848260"/>
                        <a:ext cx="5255999" cy="3964372"/>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733118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2">
            <a:extLst>
              <a:ext uri="{FF2B5EF4-FFF2-40B4-BE49-F238E27FC236}">
                <a16:creationId xmlns:a16="http://schemas.microsoft.com/office/drawing/2014/main" id="{76B1807E-775C-AF62-C8FA-D07D33E3F06D}"/>
              </a:ext>
            </a:extLst>
          </p:cNvPr>
          <p:cNvSpPr txBox="1">
            <a:spLocks noChangeArrowheads="1"/>
          </p:cNvSpPr>
          <p:nvPr/>
        </p:nvSpPr>
        <p:spPr bwMode="auto">
          <a:xfrm>
            <a:off x="645905" y="6312435"/>
            <a:ext cx="11763809"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800" b="1">
                <a:solidFill>
                  <a:srgbClr val="000410"/>
                </a:solidFill>
                <a:latin typeface="Arial" panose="020B0604020202020204" pitchFamily="34" charset="0"/>
              </a:defRPr>
            </a:lvl1pPr>
            <a:lvl2pPr marL="742950" indent="-285750">
              <a:defRPr sz="2800" b="1">
                <a:solidFill>
                  <a:srgbClr val="000410"/>
                </a:solidFill>
                <a:latin typeface="Arial" panose="020B0604020202020204" pitchFamily="34" charset="0"/>
              </a:defRPr>
            </a:lvl2pPr>
            <a:lvl3pPr marL="1143000" indent="-228600">
              <a:defRPr sz="2800" b="1">
                <a:solidFill>
                  <a:srgbClr val="000410"/>
                </a:solidFill>
                <a:latin typeface="Arial" panose="020B0604020202020204" pitchFamily="34" charset="0"/>
              </a:defRPr>
            </a:lvl3pPr>
            <a:lvl4pPr marL="1600200" indent="-228600">
              <a:defRPr sz="2800" b="1">
                <a:solidFill>
                  <a:srgbClr val="000410"/>
                </a:solidFill>
                <a:latin typeface="Arial" panose="020B0604020202020204" pitchFamily="34" charset="0"/>
              </a:defRPr>
            </a:lvl4pPr>
            <a:lvl5pPr marL="2057400" indent="-228600">
              <a:defRPr sz="2800" b="1">
                <a:solidFill>
                  <a:srgbClr val="000410"/>
                </a:solidFill>
                <a:latin typeface="Arial" panose="020B0604020202020204" pitchFamily="34" charset="0"/>
              </a:defRPr>
            </a:lvl5pPr>
            <a:lvl6pPr marL="2514600" indent="-228600" eaLnBrk="0" fontAlgn="base" hangingPunct="0">
              <a:spcBef>
                <a:spcPct val="0"/>
              </a:spcBef>
              <a:spcAft>
                <a:spcPct val="0"/>
              </a:spcAft>
              <a:defRPr sz="2800" b="1">
                <a:solidFill>
                  <a:srgbClr val="000410"/>
                </a:solidFill>
                <a:latin typeface="Arial" panose="020B0604020202020204" pitchFamily="34" charset="0"/>
              </a:defRPr>
            </a:lvl6pPr>
            <a:lvl7pPr marL="2971800" indent="-228600" eaLnBrk="0" fontAlgn="base" hangingPunct="0">
              <a:spcBef>
                <a:spcPct val="0"/>
              </a:spcBef>
              <a:spcAft>
                <a:spcPct val="0"/>
              </a:spcAft>
              <a:defRPr sz="2800" b="1">
                <a:solidFill>
                  <a:srgbClr val="000410"/>
                </a:solidFill>
                <a:latin typeface="Arial" panose="020B0604020202020204" pitchFamily="34" charset="0"/>
              </a:defRPr>
            </a:lvl7pPr>
            <a:lvl8pPr marL="3429000" indent="-228600" eaLnBrk="0" fontAlgn="base" hangingPunct="0">
              <a:spcBef>
                <a:spcPct val="0"/>
              </a:spcBef>
              <a:spcAft>
                <a:spcPct val="0"/>
              </a:spcAft>
              <a:defRPr sz="2800" b="1">
                <a:solidFill>
                  <a:srgbClr val="000410"/>
                </a:solidFill>
                <a:latin typeface="Arial" panose="020B0604020202020204" pitchFamily="34" charset="0"/>
              </a:defRPr>
            </a:lvl8pPr>
            <a:lvl9pPr marL="3886200" indent="-228600" eaLnBrk="0" fontAlgn="base" hangingPunct="0">
              <a:spcBef>
                <a:spcPct val="0"/>
              </a:spcBef>
              <a:spcAft>
                <a:spcPct val="0"/>
              </a:spcAft>
              <a:defRPr sz="2800" b="1">
                <a:solidFill>
                  <a:srgbClr val="000410"/>
                </a:solidFill>
                <a:latin typeface="Arial" panose="020B0604020202020204" pitchFamily="34" charset="0"/>
              </a:defRPr>
            </a:lvl9pPr>
          </a:lstStyle>
          <a:p>
            <a:pPr>
              <a:spcBef>
                <a:spcPct val="50000"/>
              </a:spcBef>
            </a:pPr>
            <a:r>
              <a:rPr lang="en-US" altLang="en-US" sz="2400" dirty="0">
                <a:solidFill>
                  <a:schemeClr val="tx1"/>
                </a:solidFill>
              </a:rPr>
              <a:t>Oxygen ion gun used to simulate atomic oxygen in low-earth orbit.</a:t>
            </a:r>
          </a:p>
        </p:txBody>
      </p:sp>
      <p:pic>
        <p:nvPicPr>
          <p:cNvPr id="6" name="Picture 5" descr="A screenshot of a phone&#10;&#10;Description automatically generated with low confidence">
            <a:extLst>
              <a:ext uri="{FF2B5EF4-FFF2-40B4-BE49-F238E27FC236}">
                <a16:creationId xmlns:a16="http://schemas.microsoft.com/office/drawing/2014/main" id="{BC0A183C-DC94-4CA0-00EE-B953D6A11D5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86094" y="804708"/>
            <a:ext cx="2671763" cy="2365150"/>
          </a:xfrm>
          <a:prstGeom prst="rect">
            <a:avLst/>
          </a:prstGeom>
        </p:spPr>
      </p:pic>
      <p:pic>
        <p:nvPicPr>
          <p:cNvPr id="8" name="Picture 7" descr="A picture containing indoor, projector, several&#10;&#10;Description automatically generated">
            <a:extLst>
              <a:ext uri="{FF2B5EF4-FFF2-40B4-BE49-F238E27FC236}">
                <a16:creationId xmlns:a16="http://schemas.microsoft.com/office/drawing/2014/main" id="{55E42F29-97D6-2043-26A7-0300652B2E5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53353" y="848259"/>
            <a:ext cx="4560963" cy="5464175"/>
          </a:xfrm>
          <a:prstGeom prst="rect">
            <a:avLst/>
          </a:prstGeom>
        </p:spPr>
      </p:pic>
      <p:pic>
        <p:nvPicPr>
          <p:cNvPr id="10" name="Picture 9">
            <a:extLst>
              <a:ext uri="{FF2B5EF4-FFF2-40B4-BE49-F238E27FC236}">
                <a16:creationId xmlns:a16="http://schemas.microsoft.com/office/drawing/2014/main" id="{77B17672-E939-FB4E-E6AB-ACD915E096E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4505" y="3429000"/>
            <a:ext cx="5285096" cy="2922587"/>
          </a:xfrm>
          <a:prstGeom prst="rect">
            <a:avLst/>
          </a:prstGeom>
        </p:spPr>
      </p:pic>
      <p:graphicFrame>
        <p:nvGraphicFramePr>
          <p:cNvPr id="4" name="Object 4">
            <a:extLst>
              <a:ext uri="{FF2B5EF4-FFF2-40B4-BE49-F238E27FC236}">
                <a16:creationId xmlns:a16="http://schemas.microsoft.com/office/drawing/2014/main" id="{58F9B480-AA00-2E48-DDAD-1B35427EE13D}"/>
              </a:ext>
            </a:extLst>
          </p:cNvPr>
          <p:cNvGraphicFramePr>
            <a:graphicFrameLocks noChangeAspect="1"/>
          </p:cNvGraphicFramePr>
          <p:nvPr>
            <p:extLst>
              <p:ext uri="{D42A27DB-BD31-4B8C-83A1-F6EECF244321}">
                <p14:modId xmlns:p14="http://schemas.microsoft.com/office/powerpoint/2010/main" val="996855343"/>
              </p:ext>
            </p:extLst>
          </p:nvPr>
        </p:nvGraphicFramePr>
        <p:xfrm>
          <a:off x="3321444" y="848260"/>
          <a:ext cx="3079139" cy="2322461"/>
        </p:xfrm>
        <a:graphic>
          <a:graphicData uri="http://schemas.openxmlformats.org/presentationml/2006/ole">
            <mc:AlternateContent xmlns:mc="http://schemas.openxmlformats.org/markup-compatibility/2006">
              <mc:Choice xmlns:v="urn:schemas-microsoft-com:vml" Requires="v">
                <p:oleObj name="Drawing" r:id="rId5" imgW="3054350" imgH="2305050" progId="Presentations.Drawing.11">
                  <p:embed/>
                </p:oleObj>
              </mc:Choice>
              <mc:Fallback>
                <p:oleObj name="Drawing" r:id="rId5" imgW="3054350" imgH="2305050" progId="Presentations.Drawing.11">
                  <p:embed/>
                  <p:pic>
                    <p:nvPicPr>
                      <p:cNvPr id="4" name="Object 4">
                        <a:extLst>
                          <a:ext uri="{FF2B5EF4-FFF2-40B4-BE49-F238E27FC236}">
                            <a16:creationId xmlns:a16="http://schemas.microsoft.com/office/drawing/2014/main" id="{58F9B480-AA00-2E48-DDAD-1B35427EE13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21444" y="848260"/>
                        <a:ext cx="3079139" cy="2322461"/>
                      </a:xfrm>
                      <a:prstGeom prst="rect">
                        <a:avLst/>
                      </a:prstGeom>
                      <a:noFill/>
                      <a:ln>
                        <a:noFill/>
                      </a:ln>
                      <a:effectLst/>
                    </p:spPr>
                  </p:pic>
                </p:oleObj>
              </mc:Fallback>
            </mc:AlternateContent>
          </a:graphicData>
        </a:graphic>
      </p:graphicFrame>
      <p:sp>
        <p:nvSpPr>
          <p:cNvPr id="11" name="TextBox 10">
            <a:extLst>
              <a:ext uri="{FF2B5EF4-FFF2-40B4-BE49-F238E27FC236}">
                <a16:creationId xmlns:a16="http://schemas.microsoft.com/office/drawing/2014/main" id="{95E39239-BBB1-93A2-4FA0-9C2847EF51FC}"/>
              </a:ext>
            </a:extLst>
          </p:cNvPr>
          <p:cNvSpPr txBox="1"/>
          <p:nvPr/>
        </p:nvSpPr>
        <p:spPr>
          <a:xfrm>
            <a:off x="0" y="72357"/>
            <a:ext cx="4560959" cy="646331"/>
          </a:xfrm>
          <a:prstGeom prst="rect">
            <a:avLst/>
          </a:prstGeom>
          <a:noFill/>
        </p:spPr>
        <p:txBody>
          <a:bodyPr wrap="square" rtlCol="0">
            <a:spAutoFit/>
          </a:bodyPr>
          <a:lstStyle/>
          <a:p>
            <a:r>
              <a:rPr lang="en-US" sz="3600" b="1" dirty="0"/>
              <a:t>Oxygen ion gun</a:t>
            </a:r>
          </a:p>
        </p:txBody>
      </p:sp>
      <p:sp>
        <p:nvSpPr>
          <p:cNvPr id="2" name="TextBox 1">
            <a:extLst>
              <a:ext uri="{FF2B5EF4-FFF2-40B4-BE49-F238E27FC236}">
                <a16:creationId xmlns:a16="http://schemas.microsoft.com/office/drawing/2014/main" id="{A26B0E68-91A4-20C3-C28C-B910A7881DA6}"/>
              </a:ext>
            </a:extLst>
          </p:cNvPr>
          <p:cNvSpPr txBox="1"/>
          <p:nvPr/>
        </p:nvSpPr>
        <p:spPr>
          <a:xfrm>
            <a:off x="6400583" y="100963"/>
            <a:ext cx="5498649" cy="646331"/>
          </a:xfrm>
          <a:prstGeom prst="rect">
            <a:avLst/>
          </a:prstGeom>
          <a:noFill/>
        </p:spPr>
        <p:txBody>
          <a:bodyPr wrap="square" rtlCol="0">
            <a:spAutoFit/>
          </a:bodyPr>
          <a:lstStyle/>
          <a:p>
            <a:r>
              <a:rPr lang="en-US" dirty="0"/>
              <a:t>deuterium lamp housed inside aluminum blocks w/ inlet/outlet nozzles for air cooling</a:t>
            </a:r>
          </a:p>
        </p:txBody>
      </p:sp>
      <p:cxnSp>
        <p:nvCxnSpPr>
          <p:cNvPr id="7" name="Straight Arrow Connector 6">
            <a:extLst>
              <a:ext uri="{FF2B5EF4-FFF2-40B4-BE49-F238E27FC236}">
                <a16:creationId xmlns:a16="http://schemas.microsoft.com/office/drawing/2014/main" id="{9BB4C113-50ED-B463-D80B-C4D052FC3B52}"/>
              </a:ext>
            </a:extLst>
          </p:cNvPr>
          <p:cNvCxnSpPr/>
          <p:nvPr/>
        </p:nvCxnSpPr>
        <p:spPr>
          <a:xfrm>
            <a:off x="8795084" y="747294"/>
            <a:ext cx="0" cy="110556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04842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659DB5-0078-BFB3-C024-8499929C85A8}"/>
              </a:ext>
            </a:extLst>
          </p:cNvPr>
          <p:cNvSpPr txBox="1"/>
          <p:nvPr/>
        </p:nvSpPr>
        <p:spPr>
          <a:xfrm>
            <a:off x="180474" y="654170"/>
            <a:ext cx="5678905" cy="646331"/>
          </a:xfrm>
          <a:prstGeom prst="rect">
            <a:avLst/>
          </a:prstGeom>
          <a:noFill/>
        </p:spPr>
        <p:txBody>
          <a:bodyPr wrap="square" rtlCol="0">
            <a:spAutoFit/>
          </a:bodyPr>
          <a:lstStyle/>
          <a:p>
            <a:r>
              <a:rPr lang="en-US" dirty="0">
                <a:hlinkClick r:id="rId2"/>
              </a:rPr>
              <a:t>https://www.vacuumscienceworld.com/blog/working-under-hv-uhv-conditions?hs_amp=true</a:t>
            </a:r>
            <a:endParaRPr lang="en-US" dirty="0"/>
          </a:p>
        </p:txBody>
      </p:sp>
      <p:sp>
        <p:nvSpPr>
          <p:cNvPr id="3" name="TextBox 2">
            <a:extLst>
              <a:ext uri="{FF2B5EF4-FFF2-40B4-BE49-F238E27FC236}">
                <a16:creationId xmlns:a16="http://schemas.microsoft.com/office/drawing/2014/main" id="{2B491C91-53BC-6192-0333-D9FF291E84BA}"/>
              </a:ext>
            </a:extLst>
          </p:cNvPr>
          <p:cNvSpPr txBox="1"/>
          <p:nvPr/>
        </p:nvSpPr>
        <p:spPr>
          <a:xfrm>
            <a:off x="336884" y="192505"/>
            <a:ext cx="2967479" cy="461665"/>
          </a:xfrm>
          <a:prstGeom prst="rect">
            <a:avLst/>
          </a:prstGeom>
          <a:noFill/>
        </p:spPr>
        <p:txBody>
          <a:bodyPr wrap="none" rtlCol="0">
            <a:spAutoFit/>
          </a:bodyPr>
          <a:lstStyle/>
          <a:p>
            <a:r>
              <a:rPr lang="en-US" sz="2400" b="1" dirty="0"/>
              <a:t>Some UHV Guidelines</a:t>
            </a:r>
          </a:p>
        </p:txBody>
      </p:sp>
      <p:pic>
        <p:nvPicPr>
          <p:cNvPr id="4" name="Picture 3">
            <a:extLst>
              <a:ext uri="{FF2B5EF4-FFF2-40B4-BE49-F238E27FC236}">
                <a16:creationId xmlns:a16="http://schemas.microsoft.com/office/drawing/2014/main" id="{38A1D741-42A6-31FC-3203-325567940F1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73041" y="1"/>
            <a:ext cx="5721704" cy="6858000"/>
          </a:xfrm>
          <a:prstGeom prst="rect">
            <a:avLst/>
          </a:prstGeom>
        </p:spPr>
      </p:pic>
    </p:spTree>
    <p:extLst>
      <p:ext uri="{BB962C8B-B14F-4D97-AF65-F5344CB8AC3E}">
        <p14:creationId xmlns:p14="http://schemas.microsoft.com/office/powerpoint/2010/main" val="41955475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2AA7DEC-7A8E-C4D2-6BA1-FA704DFDC6A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3350" y="-23914"/>
            <a:ext cx="4992038" cy="6651828"/>
          </a:xfrm>
          <a:prstGeom prst="rect">
            <a:avLst/>
          </a:prstGeom>
        </p:spPr>
      </p:pic>
      <p:pic>
        <p:nvPicPr>
          <p:cNvPr id="6" name="Picture 5" descr="Graphical user interface, website&#10;&#10;Description automatically generated">
            <a:extLst>
              <a:ext uri="{FF2B5EF4-FFF2-40B4-BE49-F238E27FC236}">
                <a16:creationId xmlns:a16="http://schemas.microsoft.com/office/drawing/2014/main" id="{E9EDEA79-BBD7-456D-AD82-E4D7758EDB5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47657" y="3725326"/>
            <a:ext cx="1531039" cy="776904"/>
          </a:xfrm>
          <a:prstGeom prst="rect">
            <a:avLst/>
          </a:prstGeom>
        </p:spPr>
      </p:pic>
      <p:sp>
        <p:nvSpPr>
          <p:cNvPr id="12" name="TextBox 11">
            <a:extLst>
              <a:ext uri="{FF2B5EF4-FFF2-40B4-BE49-F238E27FC236}">
                <a16:creationId xmlns:a16="http://schemas.microsoft.com/office/drawing/2014/main" id="{01EED236-BECD-AEEF-BE2B-7D124DA21CD8}"/>
              </a:ext>
            </a:extLst>
          </p:cNvPr>
          <p:cNvSpPr txBox="1"/>
          <p:nvPr/>
        </p:nvSpPr>
        <p:spPr>
          <a:xfrm>
            <a:off x="5408675" y="319137"/>
            <a:ext cx="5880100" cy="1200329"/>
          </a:xfrm>
          <a:prstGeom prst="rect">
            <a:avLst/>
          </a:prstGeom>
          <a:noFill/>
        </p:spPr>
        <p:txBody>
          <a:bodyPr wrap="square" rtlCol="0">
            <a:spAutoFit/>
          </a:bodyPr>
          <a:lstStyle/>
          <a:p>
            <a:r>
              <a:rPr lang="en-US" dirty="0"/>
              <a:t>This is a molecular diffusion pump. It may have been used with the chamber and replaced with the ion diffusion pump currently on the UHV chamber. Needs a roughing pump. It needs a computer and software</a:t>
            </a:r>
          </a:p>
        </p:txBody>
      </p:sp>
      <p:sp>
        <p:nvSpPr>
          <p:cNvPr id="13" name="TextBox 12">
            <a:extLst>
              <a:ext uri="{FF2B5EF4-FFF2-40B4-BE49-F238E27FC236}">
                <a16:creationId xmlns:a16="http://schemas.microsoft.com/office/drawing/2014/main" id="{9141AA8E-2AA1-8D54-04A9-0F52CD04B6B0}"/>
              </a:ext>
            </a:extLst>
          </p:cNvPr>
          <p:cNvSpPr txBox="1"/>
          <p:nvPr/>
        </p:nvSpPr>
        <p:spPr>
          <a:xfrm>
            <a:off x="5600700" y="4643443"/>
            <a:ext cx="2259145" cy="369332"/>
          </a:xfrm>
          <a:prstGeom prst="rect">
            <a:avLst/>
          </a:prstGeom>
          <a:noFill/>
        </p:spPr>
        <p:txBody>
          <a:bodyPr wrap="none" rtlCol="0">
            <a:spAutoFit/>
          </a:bodyPr>
          <a:lstStyle/>
          <a:p>
            <a:r>
              <a:rPr lang="en-US" dirty="0"/>
              <a:t>Pfeiffer vacuum pump</a:t>
            </a:r>
          </a:p>
        </p:txBody>
      </p:sp>
    </p:spTree>
    <p:extLst>
      <p:ext uri="{BB962C8B-B14F-4D97-AF65-F5344CB8AC3E}">
        <p14:creationId xmlns:p14="http://schemas.microsoft.com/office/powerpoint/2010/main" val="802107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1E61C028-02CE-F80D-EB5C-5EDB4CF61B8B}"/>
              </a:ext>
            </a:extLst>
          </p:cNvPr>
          <p:cNvGrpSpPr>
            <a:grpSpLocks noChangeAspect="1"/>
          </p:cNvGrpSpPr>
          <p:nvPr/>
        </p:nvGrpSpPr>
        <p:grpSpPr>
          <a:xfrm>
            <a:off x="321375" y="199928"/>
            <a:ext cx="4846683" cy="6458143"/>
            <a:chOff x="3522617" y="0"/>
            <a:chExt cx="5146766" cy="6858000"/>
          </a:xfrm>
        </p:grpSpPr>
        <p:pic>
          <p:nvPicPr>
            <p:cNvPr id="6" name="Picture 5" descr="A picture containing indoor, miller&#10;&#10;Description automatically generated">
              <a:extLst>
                <a:ext uri="{FF2B5EF4-FFF2-40B4-BE49-F238E27FC236}">
                  <a16:creationId xmlns:a16="http://schemas.microsoft.com/office/drawing/2014/main" id="{254EA4EF-1768-3D6D-E608-1536B276BAA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22617" y="0"/>
              <a:ext cx="5146766" cy="6858000"/>
            </a:xfrm>
            <a:prstGeom prst="rect">
              <a:avLst/>
            </a:prstGeom>
          </p:spPr>
        </p:pic>
        <p:sp>
          <p:nvSpPr>
            <p:cNvPr id="7" name="Oval 6">
              <a:extLst>
                <a:ext uri="{FF2B5EF4-FFF2-40B4-BE49-F238E27FC236}">
                  <a16:creationId xmlns:a16="http://schemas.microsoft.com/office/drawing/2014/main" id="{D4CF8662-06F7-406B-DD0A-5B18F8847562}"/>
                </a:ext>
              </a:extLst>
            </p:cNvPr>
            <p:cNvSpPr/>
            <p:nvPr/>
          </p:nvSpPr>
          <p:spPr>
            <a:xfrm>
              <a:off x="5816600" y="4656667"/>
              <a:ext cx="1413933" cy="1329266"/>
            </a:xfrm>
            <a:prstGeom prst="ellipse">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9" name="Straight Arrow Connector 8">
            <a:extLst>
              <a:ext uri="{FF2B5EF4-FFF2-40B4-BE49-F238E27FC236}">
                <a16:creationId xmlns:a16="http://schemas.microsoft.com/office/drawing/2014/main" id="{BB2A4DFC-DE6B-5259-136E-CCAD2399C247}"/>
              </a:ext>
            </a:extLst>
          </p:cNvPr>
          <p:cNvCxnSpPr>
            <a:cxnSpLocks/>
          </p:cNvCxnSpPr>
          <p:nvPr/>
        </p:nvCxnSpPr>
        <p:spPr>
          <a:xfrm flipH="1">
            <a:off x="3263900" y="1440008"/>
            <a:ext cx="2250853" cy="3652692"/>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4A6E5D7-373E-B7A4-7E7B-816826C966E4}"/>
              </a:ext>
            </a:extLst>
          </p:cNvPr>
          <p:cNvSpPr txBox="1"/>
          <p:nvPr/>
        </p:nvSpPr>
        <p:spPr>
          <a:xfrm>
            <a:off x="5514753" y="840820"/>
            <a:ext cx="5996763" cy="923330"/>
          </a:xfrm>
          <a:prstGeom prst="rect">
            <a:avLst/>
          </a:prstGeom>
          <a:noFill/>
        </p:spPr>
        <p:txBody>
          <a:bodyPr wrap="square" rtlCol="0">
            <a:spAutoFit/>
          </a:bodyPr>
          <a:lstStyle/>
          <a:p>
            <a:r>
              <a:rPr lang="en-US" dirty="0"/>
              <a:t>Power supply for deuterium lamps housed in aluminum blocks with inlet-outlet ports for I assume air cooling. need cables to connect.</a:t>
            </a:r>
          </a:p>
        </p:txBody>
      </p:sp>
      <p:cxnSp>
        <p:nvCxnSpPr>
          <p:cNvPr id="12" name="Straight Arrow Connector 11">
            <a:extLst>
              <a:ext uri="{FF2B5EF4-FFF2-40B4-BE49-F238E27FC236}">
                <a16:creationId xmlns:a16="http://schemas.microsoft.com/office/drawing/2014/main" id="{141FD12C-360D-71BF-8A8C-8EA227D640AC}"/>
              </a:ext>
            </a:extLst>
          </p:cNvPr>
          <p:cNvCxnSpPr>
            <a:cxnSpLocks/>
          </p:cNvCxnSpPr>
          <p:nvPr/>
        </p:nvCxnSpPr>
        <p:spPr>
          <a:xfrm flipH="1">
            <a:off x="3996528" y="1244009"/>
            <a:ext cx="1617463" cy="2022345"/>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E310D920-13CB-25B6-31E3-044932EC7936}"/>
              </a:ext>
            </a:extLst>
          </p:cNvPr>
          <p:cNvCxnSpPr>
            <a:cxnSpLocks/>
            <a:stCxn id="11" idx="1"/>
          </p:cNvCxnSpPr>
          <p:nvPr/>
        </p:nvCxnSpPr>
        <p:spPr>
          <a:xfrm flipH="1">
            <a:off x="3957289" y="1302485"/>
            <a:ext cx="1557464" cy="783854"/>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BD1F38F4-951F-F804-0AFB-384A1D3447BB}"/>
              </a:ext>
            </a:extLst>
          </p:cNvPr>
          <p:cNvSpPr txBox="1"/>
          <p:nvPr/>
        </p:nvSpPr>
        <p:spPr>
          <a:xfrm>
            <a:off x="5613991" y="234501"/>
            <a:ext cx="5344160" cy="646331"/>
          </a:xfrm>
          <a:prstGeom prst="rect">
            <a:avLst/>
          </a:prstGeom>
          <a:noFill/>
        </p:spPr>
        <p:txBody>
          <a:bodyPr wrap="square" rtlCol="0">
            <a:spAutoFit/>
          </a:bodyPr>
          <a:lstStyle/>
          <a:p>
            <a:r>
              <a:rPr lang="en-US" dirty="0">
                <a:hlinkClick r:id="rId3"/>
              </a:rPr>
              <a:t>https://www.hamamatsu.com/us/en/product/light-and-radiation-sources/lamp.html</a:t>
            </a:r>
            <a:endParaRPr lang="en-US" dirty="0"/>
          </a:p>
        </p:txBody>
      </p:sp>
      <p:cxnSp>
        <p:nvCxnSpPr>
          <p:cNvPr id="23" name="Straight Arrow Connector 22">
            <a:extLst>
              <a:ext uri="{FF2B5EF4-FFF2-40B4-BE49-F238E27FC236}">
                <a16:creationId xmlns:a16="http://schemas.microsoft.com/office/drawing/2014/main" id="{A5F63DE9-2927-5C4C-C37D-6ED37245470E}"/>
              </a:ext>
            </a:extLst>
          </p:cNvPr>
          <p:cNvCxnSpPr>
            <a:cxnSpLocks/>
          </p:cNvCxnSpPr>
          <p:nvPr/>
        </p:nvCxnSpPr>
        <p:spPr>
          <a:xfrm flipH="1" flipV="1">
            <a:off x="1955800" y="5283200"/>
            <a:ext cx="3994551" cy="869010"/>
          </a:xfrm>
          <a:prstGeom prst="straightConnector1">
            <a:avLst/>
          </a:prstGeom>
          <a:ln w="5715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F8C4256A-6C1E-A054-5107-410F131C0908}"/>
              </a:ext>
            </a:extLst>
          </p:cNvPr>
          <p:cNvSpPr txBox="1"/>
          <p:nvPr/>
        </p:nvSpPr>
        <p:spPr>
          <a:xfrm>
            <a:off x="6138234" y="6013374"/>
            <a:ext cx="4749800" cy="369332"/>
          </a:xfrm>
          <a:prstGeom prst="rect">
            <a:avLst/>
          </a:prstGeom>
          <a:noFill/>
        </p:spPr>
        <p:txBody>
          <a:bodyPr wrap="square" rtlCol="0">
            <a:spAutoFit/>
          </a:bodyPr>
          <a:lstStyle/>
          <a:p>
            <a:r>
              <a:rPr lang="en-US" dirty="0"/>
              <a:t>SPECS IQE 11-A ion source power supply</a:t>
            </a:r>
          </a:p>
        </p:txBody>
      </p:sp>
      <p:cxnSp>
        <p:nvCxnSpPr>
          <p:cNvPr id="29" name="Straight Arrow Connector 28">
            <a:extLst>
              <a:ext uri="{FF2B5EF4-FFF2-40B4-BE49-F238E27FC236}">
                <a16:creationId xmlns:a16="http://schemas.microsoft.com/office/drawing/2014/main" id="{87108BCA-67C2-BDBF-76F6-52166AE2F646}"/>
              </a:ext>
            </a:extLst>
          </p:cNvPr>
          <p:cNvCxnSpPr>
            <a:cxnSpLocks/>
          </p:cNvCxnSpPr>
          <p:nvPr/>
        </p:nvCxnSpPr>
        <p:spPr>
          <a:xfrm flipH="1" flipV="1">
            <a:off x="3996528" y="2709927"/>
            <a:ext cx="1953823" cy="3442283"/>
          </a:xfrm>
          <a:prstGeom prst="straightConnector1">
            <a:avLst/>
          </a:prstGeom>
          <a:ln w="5715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84A2E534-6931-255E-569A-859F4D143077}"/>
              </a:ext>
            </a:extLst>
          </p:cNvPr>
          <p:cNvSpPr txBox="1"/>
          <p:nvPr/>
        </p:nvSpPr>
        <p:spPr>
          <a:xfrm>
            <a:off x="5028819" y="4236471"/>
            <a:ext cx="969817" cy="369332"/>
          </a:xfrm>
          <a:prstGeom prst="rect">
            <a:avLst/>
          </a:prstGeom>
          <a:noFill/>
        </p:spPr>
        <p:txBody>
          <a:bodyPr wrap="none" rtlCol="0">
            <a:spAutoFit/>
          </a:bodyPr>
          <a:lstStyle/>
          <a:p>
            <a:r>
              <a:rPr lang="en-US" dirty="0"/>
              <a:t>Powers  </a:t>
            </a:r>
          </a:p>
        </p:txBody>
      </p:sp>
      <p:pic>
        <p:nvPicPr>
          <p:cNvPr id="1026" name="Picture 2" descr="SPECS IQE 11A Ion Source Power Supply | eBay">
            <a:extLst>
              <a:ext uri="{FF2B5EF4-FFF2-40B4-BE49-F238E27FC236}">
                <a16:creationId xmlns:a16="http://schemas.microsoft.com/office/drawing/2014/main" id="{9F62FC5B-C581-AF90-E5CA-18AF9314A5B3}"/>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6058919" y="2948655"/>
            <a:ext cx="4544561" cy="1961502"/>
          </a:xfrm>
          <a:prstGeom prst="rect">
            <a:avLst/>
          </a:prstGeom>
          <a:noFill/>
          <a:extLst>
            <a:ext uri="{909E8E84-426E-40DD-AFC4-6F175D3DCCD1}">
              <a14:hiddenFill xmlns:a14="http://schemas.microsoft.com/office/drawing/2010/main">
                <a:solidFill>
                  <a:srgbClr val="FFFFFF"/>
                </a:solidFill>
              </a14:hiddenFill>
            </a:ext>
          </a:extLst>
        </p:spPr>
      </p:pic>
      <p:sp>
        <p:nvSpPr>
          <p:cNvPr id="35" name="TextBox 34">
            <a:extLst>
              <a:ext uri="{FF2B5EF4-FFF2-40B4-BE49-F238E27FC236}">
                <a16:creationId xmlns:a16="http://schemas.microsoft.com/office/drawing/2014/main" id="{8A8BAB2E-1DF9-CE7A-489E-2C22A7C9C52A}"/>
              </a:ext>
            </a:extLst>
          </p:cNvPr>
          <p:cNvSpPr txBox="1"/>
          <p:nvPr/>
        </p:nvSpPr>
        <p:spPr>
          <a:xfrm>
            <a:off x="5876267" y="4926568"/>
            <a:ext cx="5127013" cy="1200329"/>
          </a:xfrm>
          <a:prstGeom prst="rect">
            <a:avLst/>
          </a:prstGeom>
          <a:noFill/>
        </p:spPr>
        <p:txBody>
          <a:bodyPr wrap="square" rtlCol="0">
            <a:spAutoFit/>
          </a:bodyPr>
          <a:lstStyle/>
          <a:p>
            <a:r>
              <a:rPr lang="en-US" dirty="0"/>
              <a:t>$985 - $1995 used to power ion source similar to:</a:t>
            </a:r>
          </a:p>
          <a:p>
            <a:r>
              <a:rPr lang="en-US" dirty="0">
                <a:hlinkClick r:id="rId5"/>
              </a:rPr>
              <a:t>https://www.specs-group.com/nc/specs/products/detail/iqe-1135/</a:t>
            </a:r>
            <a:endParaRPr lang="en-US" dirty="0"/>
          </a:p>
          <a:p>
            <a:endParaRPr lang="en-US" dirty="0"/>
          </a:p>
        </p:txBody>
      </p:sp>
    </p:spTree>
    <p:extLst>
      <p:ext uri="{BB962C8B-B14F-4D97-AF65-F5344CB8AC3E}">
        <p14:creationId xmlns:p14="http://schemas.microsoft.com/office/powerpoint/2010/main" val="2274855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indoor, ceiling, equipment&#10;&#10;Description automatically generated">
            <a:extLst>
              <a:ext uri="{FF2B5EF4-FFF2-40B4-BE49-F238E27FC236}">
                <a16:creationId xmlns:a16="http://schemas.microsoft.com/office/drawing/2014/main" id="{754FC3A0-E281-32FC-BFC8-A5F8A9E1DC1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45804" y="787400"/>
            <a:ext cx="4406280" cy="5867400"/>
          </a:xfrm>
          <a:prstGeom prst="rect">
            <a:avLst/>
          </a:prstGeom>
        </p:spPr>
      </p:pic>
      <p:pic>
        <p:nvPicPr>
          <p:cNvPr id="9" name="Picture 8" descr="A close-up of a car engine&#10;&#10;Description automatically generated with medium confidence">
            <a:extLst>
              <a:ext uri="{FF2B5EF4-FFF2-40B4-BE49-F238E27FC236}">
                <a16:creationId xmlns:a16="http://schemas.microsoft.com/office/drawing/2014/main" id="{FBDCE69E-DC75-5544-7A9E-F88A95E1031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54800" y="1687682"/>
            <a:ext cx="4539397" cy="4637742"/>
          </a:xfrm>
          <a:prstGeom prst="rect">
            <a:avLst/>
          </a:prstGeom>
        </p:spPr>
      </p:pic>
      <p:cxnSp>
        <p:nvCxnSpPr>
          <p:cNvPr id="3" name="Straight Arrow Connector 2">
            <a:extLst>
              <a:ext uri="{FF2B5EF4-FFF2-40B4-BE49-F238E27FC236}">
                <a16:creationId xmlns:a16="http://schemas.microsoft.com/office/drawing/2014/main" id="{4FAAE604-76A7-C809-BDC3-4A83596C197C}"/>
              </a:ext>
            </a:extLst>
          </p:cNvPr>
          <p:cNvCxnSpPr>
            <a:cxnSpLocks/>
          </p:cNvCxnSpPr>
          <p:nvPr/>
        </p:nvCxnSpPr>
        <p:spPr>
          <a:xfrm flipH="1">
            <a:off x="3530600" y="719666"/>
            <a:ext cx="2836334" cy="187113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 name="Straight Arrow Connector 3">
            <a:extLst>
              <a:ext uri="{FF2B5EF4-FFF2-40B4-BE49-F238E27FC236}">
                <a16:creationId xmlns:a16="http://schemas.microsoft.com/office/drawing/2014/main" id="{6173378C-EF95-9184-6BF2-5E3EFAE26CE8}"/>
              </a:ext>
            </a:extLst>
          </p:cNvPr>
          <p:cNvCxnSpPr>
            <a:cxnSpLocks/>
          </p:cNvCxnSpPr>
          <p:nvPr/>
        </p:nvCxnSpPr>
        <p:spPr>
          <a:xfrm flipH="1">
            <a:off x="3649133" y="719666"/>
            <a:ext cx="2717801" cy="491066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49FB844-1A01-1495-4C6E-A1F3D310F1E0}"/>
              </a:ext>
            </a:extLst>
          </p:cNvPr>
          <p:cNvSpPr txBox="1"/>
          <p:nvPr/>
        </p:nvSpPr>
        <p:spPr>
          <a:xfrm>
            <a:off x="6468533" y="141069"/>
            <a:ext cx="4047066" cy="923330"/>
          </a:xfrm>
          <a:prstGeom prst="rect">
            <a:avLst/>
          </a:prstGeom>
          <a:noFill/>
        </p:spPr>
        <p:txBody>
          <a:bodyPr wrap="square" rtlCol="0">
            <a:spAutoFit/>
          </a:bodyPr>
          <a:lstStyle/>
          <a:p>
            <a:r>
              <a:rPr lang="en-US" dirty="0"/>
              <a:t>Deuterium lamps housed in aluminum blocks with nozzles for air cooling. Used to take measurements</a:t>
            </a:r>
          </a:p>
        </p:txBody>
      </p:sp>
      <p:cxnSp>
        <p:nvCxnSpPr>
          <p:cNvPr id="12" name="Straight Arrow Connector 11">
            <a:extLst>
              <a:ext uri="{FF2B5EF4-FFF2-40B4-BE49-F238E27FC236}">
                <a16:creationId xmlns:a16="http://schemas.microsoft.com/office/drawing/2014/main" id="{20083D2D-5051-EF0D-7F35-9E8AB7221F56}"/>
              </a:ext>
            </a:extLst>
          </p:cNvPr>
          <p:cNvCxnSpPr/>
          <p:nvPr/>
        </p:nvCxnSpPr>
        <p:spPr>
          <a:xfrm flipH="1">
            <a:off x="4318000" y="2870200"/>
            <a:ext cx="3238500" cy="228600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8DF8C1E9-99E4-BD09-6BEC-1EF6D9418B33}"/>
              </a:ext>
            </a:extLst>
          </p:cNvPr>
          <p:cNvSpPr txBox="1"/>
          <p:nvPr/>
        </p:nvSpPr>
        <p:spPr>
          <a:xfrm>
            <a:off x="5452533" y="4299634"/>
            <a:ext cx="1286933" cy="646331"/>
          </a:xfrm>
          <a:prstGeom prst="rect">
            <a:avLst/>
          </a:prstGeom>
          <a:noFill/>
        </p:spPr>
        <p:txBody>
          <a:bodyPr wrap="square" rtlCol="0">
            <a:spAutoFit/>
          </a:bodyPr>
          <a:lstStyle/>
          <a:p>
            <a:r>
              <a:rPr lang="en-US" dirty="0"/>
              <a:t>attaches here.</a:t>
            </a:r>
          </a:p>
        </p:txBody>
      </p:sp>
    </p:spTree>
    <p:extLst>
      <p:ext uri="{BB962C8B-B14F-4D97-AF65-F5344CB8AC3E}">
        <p14:creationId xmlns:p14="http://schemas.microsoft.com/office/powerpoint/2010/main" val="2300391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indoor, cluttered, appliance, miller&#10;&#10;Description automatically generated">
            <a:extLst>
              <a:ext uri="{FF2B5EF4-FFF2-40B4-BE49-F238E27FC236}">
                <a16:creationId xmlns:a16="http://schemas.microsoft.com/office/drawing/2014/main" id="{4C5D926D-D919-D2FE-70FB-C0F639FC710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42307" y="0"/>
            <a:ext cx="5143500" cy="6858000"/>
          </a:xfrm>
          <a:prstGeom prst="rect">
            <a:avLst/>
          </a:prstGeom>
        </p:spPr>
      </p:pic>
      <p:pic>
        <p:nvPicPr>
          <p:cNvPr id="4" name="Picture 3" descr="A picture containing indoor, cluttered, equipment, messy&#10;&#10;Description automatically generated">
            <a:extLst>
              <a:ext uri="{FF2B5EF4-FFF2-40B4-BE49-F238E27FC236}">
                <a16:creationId xmlns:a16="http://schemas.microsoft.com/office/drawing/2014/main" id="{00B4F7E8-83CA-C33A-97D5-06A41FD0D60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42290" y="1428714"/>
            <a:ext cx="4747834" cy="5157616"/>
          </a:xfrm>
          <a:prstGeom prst="rect">
            <a:avLst/>
          </a:prstGeom>
        </p:spPr>
      </p:pic>
      <p:cxnSp>
        <p:nvCxnSpPr>
          <p:cNvPr id="6" name="Straight Arrow Connector 5">
            <a:extLst>
              <a:ext uri="{FF2B5EF4-FFF2-40B4-BE49-F238E27FC236}">
                <a16:creationId xmlns:a16="http://schemas.microsoft.com/office/drawing/2014/main" id="{3D640AD1-3018-2341-2997-89A8BFD88879}"/>
              </a:ext>
            </a:extLst>
          </p:cNvPr>
          <p:cNvCxnSpPr>
            <a:cxnSpLocks/>
          </p:cNvCxnSpPr>
          <p:nvPr/>
        </p:nvCxnSpPr>
        <p:spPr>
          <a:xfrm flipH="1">
            <a:off x="4956313" y="2413000"/>
            <a:ext cx="3959087" cy="1730357"/>
          </a:xfrm>
          <a:prstGeom prst="straightConnector1">
            <a:avLst/>
          </a:prstGeom>
          <a:ln w="666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79691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48E5FB8-B593-85A5-EFED-BEFE2D369F7F}"/>
              </a:ext>
            </a:extLst>
          </p:cNvPr>
          <p:cNvSpPr txBox="1"/>
          <p:nvPr/>
        </p:nvSpPr>
        <p:spPr>
          <a:xfrm>
            <a:off x="299065" y="551927"/>
            <a:ext cx="10388600" cy="1477328"/>
          </a:xfrm>
          <a:prstGeom prst="rect">
            <a:avLst/>
          </a:prstGeom>
          <a:noFill/>
        </p:spPr>
        <p:txBody>
          <a:bodyPr wrap="square" rtlCol="0">
            <a:spAutoFit/>
          </a:bodyPr>
          <a:lstStyle/>
          <a:p>
            <a:r>
              <a:rPr lang="en-US" dirty="0">
                <a:hlinkClick r:id="rId2"/>
              </a:rPr>
              <a:t>https://www.saesgetters.com/products-functions/products/neg-pumps%26vacuum-solutions</a:t>
            </a:r>
            <a:endParaRPr lang="en-US" dirty="0"/>
          </a:p>
          <a:p>
            <a:endParaRPr lang="en-US" dirty="0"/>
          </a:p>
          <a:p>
            <a:r>
              <a:rPr lang="en-US" dirty="0">
                <a:hlinkClick r:id="rId3"/>
              </a:rPr>
              <a:t>https://www.saesgetters.com/sites/default/files/NEXTorr products Datasheets.pdf</a:t>
            </a:r>
            <a:endParaRPr lang="en-US" dirty="0"/>
          </a:p>
          <a:p>
            <a:endParaRPr lang="en-US" dirty="0"/>
          </a:p>
          <a:p>
            <a:r>
              <a:rPr lang="en-US" dirty="0">
                <a:hlinkClick r:id="rId4"/>
              </a:rPr>
              <a:t>https://www.saesgetters.com/products/nextorr-pumps</a:t>
            </a:r>
            <a:endParaRPr lang="en-US" dirty="0"/>
          </a:p>
        </p:txBody>
      </p:sp>
      <p:pic>
        <p:nvPicPr>
          <p:cNvPr id="7" name="Picture 6" descr="A picture containing indoor, cluttered, equipment, messy&#10;&#10;Description automatically generated">
            <a:extLst>
              <a:ext uri="{FF2B5EF4-FFF2-40B4-BE49-F238E27FC236}">
                <a16:creationId xmlns:a16="http://schemas.microsoft.com/office/drawing/2014/main" id="{38D48D4F-ADD1-21AA-8A11-37F8037A59F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286992" y="2717361"/>
            <a:ext cx="3111335" cy="3379872"/>
          </a:xfrm>
          <a:prstGeom prst="rect">
            <a:avLst/>
          </a:prstGeom>
        </p:spPr>
      </p:pic>
      <p:grpSp>
        <p:nvGrpSpPr>
          <p:cNvPr id="13" name="Group 12">
            <a:extLst>
              <a:ext uri="{FF2B5EF4-FFF2-40B4-BE49-F238E27FC236}">
                <a16:creationId xmlns:a16="http://schemas.microsoft.com/office/drawing/2014/main" id="{D72C79D2-2D4F-D00C-0EDA-51D4639B9E7E}"/>
              </a:ext>
            </a:extLst>
          </p:cNvPr>
          <p:cNvGrpSpPr/>
          <p:nvPr/>
        </p:nvGrpSpPr>
        <p:grpSpPr>
          <a:xfrm>
            <a:off x="1456079" y="2717361"/>
            <a:ext cx="2830913" cy="3349166"/>
            <a:chOff x="256671" y="3230092"/>
            <a:chExt cx="2830913" cy="3349166"/>
          </a:xfrm>
        </p:grpSpPr>
        <p:pic>
          <p:nvPicPr>
            <p:cNvPr id="3" name="Picture 2" descr="A picture containing text, indoor&#10;&#10;Description automatically generated">
              <a:extLst>
                <a:ext uri="{FF2B5EF4-FFF2-40B4-BE49-F238E27FC236}">
                  <a16:creationId xmlns:a16="http://schemas.microsoft.com/office/drawing/2014/main" id="{03237A49-8344-6A23-1226-8206AB8720D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56671" y="3230092"/>
              <a:ext cx="2515145" cy="3349166"/>
            </a:xfrm>
            <a:prstGeom prst="rect">
              <a:avLst/>
            </a:prstGeom>
          </p:spPr>
        </p:pic>
        <p:cxnSp>
          <p:nvCxnSpPr>
            <p:cNvPr id="9" name="Straight Arrow Connector 8">
              <a:extLst>
                <a:ext uri="{FF2B5EF4-FFF2-40B4-BE49-F238E27FC236}">
                  <a16:creationId xmlns:a16="http://schemas.microsoft.com/office/drawing/2014/main" id="{CB95D6E0-A64F-3C34-A6C8-F7CB9A4AE121}"/>
                </a:ext>
              </a:extLst>
            </p:cNvPr>
            <p:cNvCxnSpPr>
              <a:cxnSpLocks/>
            </p:cNvCxnSpPr>
            <p:nvPr/>
          </p:nvCxnSpPr>
          <p:spPr>
            <a:xfrm flipV="1">
              <a:off x="2068945" y="4904675"/>
              <a:ext cx="1018639" cy="1"/>
            </a:xfrm>
            <a:prstGeom prst="straightConnector1">
              <a:avLst/>
            </a:prstGeom>
            <a:ln w="539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12" name="TextBox 11">
            <a:extLst>
              <a:ext uri="{FF2B5EF4-FFF2-40B4-BE49-F238E27FC236}">
                <a16:creationId xmlns:a16="http://schemas.microsoft.com/office/drawing/2014/main" id="{02615393-04B2-1326-ABC0-C31196BD9318}"/>
              </a:ext>
            </a:extLst>
          </p:cNvPr>
          <p:cNvSpPr txBox="1"/>
          <p:nvPr/>
        </p:nvSpPr>
        <p:spPr>
          <a:xfrm>
            <a:off x="299065" y="68615"/>
            <a:ext cx="10515600" cy="369332"/>
          </a:xfrm>
          <a:prstGeom prst="rect">
            <a:avLst/>
          </a:prstGeom>
          <a:noFill/>
        </p:spPr>
        <p:txBody>
          <a:bodyPr wrap="square" rtlCol="0">
            <a:spAutoFit/>
          </a:bodyPr>
          <a:lstStyle/>
          <a:p>
            <a:r>
              <a:rPr lang="en-US" dirty="0">
                <a:hlinkClick r:id="rId7"/>
              </a:rPr>
              <a:t>https://www.vatvalve.com/?_locale=en&amp;region=US</a:t>
            </a:r>
            <a:endParaRPr lang="en-US" dirty="0"/>
          </a:p>
        </p:txBody>
      </p:sp>
      <p:pic>
        <p:nvPicPr>
          <p:cNvPr id="15" name="Picture 14" descr="A picture containing text, indoor, red&#10;&#10;Description automatically generated">
            <a:extLst>
              <a:ext uri="{FF2B5EF4-FFF2-40B4-BE49-F238E27FC236}">
                <a16:creationId xmlns:a16="http://schemas.microsoft.com/office/drawing/2014/main" id="{9AE29245-C1E7-EC7A-9A70-64464F928F36}"/>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7974599" y="3648943"/>
            <a:ext cx="3322666" cy="2912627"/>
          </a:xfrm>
          <a:prstGeom prst="rect">
            <a:avLst/>
          </a:prstGeom>
        </p:spPr>
      </p:pic>
      <p:pic>
        <p:nvPicPr>
          <p:cNvPr id="16" name="Picture 15">
            <a:extLst>
              <a:ext uri="{FF2B5EF4-FFF2-40B4-BE49-F238E27FC236}">
                <a16:creationId xmlns:a16="http://schemas.microsoft.com/office/drawing/2014/main" id="{33633DBD-C4D3-7047-86F6-104E1F4F8AFA}"/>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446546" y="1058779"/>
            <a:ext cx="3248519" cy="1953687"/>
          </a:xfrm>
          <a:prstGeom prst="rect">
            <a:avLst/>
          </a:prstGeom>
        </p:spPr>
      </p:pic>
      <p:sp>
        <p:nvSpPr>
          <p:cNvPr id="17" name="TextBox 16">
            <a:extLst>
              <a:ext uri="{FF2B5EF4-FFF2-40B4-BE49-F238E27FC236}">
                <a16:creationId xmlns:a16="http://schemas.microsoft.com/office/drawing/2014/main" id="{566F99FF-B6ED-D0AA-DB23-E79040B41CB5}"/>
              </a:ext>
            </a:extLst>
          </p:cNvPr>
          <p:cNvSpPr txBox="1"/>
          <p:nvPr/>
        </p:nvSpPr>
        <p:spPr>
          <a:xfrm>
            <a:off x="1456079" y="2311517"/>
            <a:ext cx="7580671" cy="369332"/>
          </a:xfrm>
          <a:prstGeom prst="rect">
            <a:avLst/>
          </a:prstGeom>
          <a:noFill/>
        </p:spPr>
        <p:txBody>
          <a:bodyPr wrap="square" rtlCol="0">
            <a:spAutoFit/>
          </a:bodyPr>
          <a:lstStyle/>
          <a:p>
            <a:r>
              <a:rPr lang="en-US" dirty="0" err="1"/>
              <a:t>NEXTorr</a:t>
            </a:r>
            <a:r>
              <a:rPr lang="en-US" dirty="0"/>
              <a:t> NIOPS-02 Power Supply operates the SAES getters ion pump</a:t>
            </a:r>
          </a:p>
        </p:txBody>
      </p:sp>
      <p:sp>
        <p:nvSpPr>
          <p:cNvPr id="18" name="TextBox 17">
            <a:extLst>
              <a:ext uri="{FF2B5EF4-FFF2-40B4-BE49-F238E27FC236}">
                <a16:creationId xmlns:a16="http://schemas.microsoft.com/office/drawing/2014/main" id="{8163472D-7240-361D-A7F7-EE1E13D6B274}"/>
              </a:ext>
            </a:extLst>
          </p:cNvPr>
          <p:cNvSpPr txBox="1"/>
          <p:nvPr/>
        </p:nvSpPr>
        <p:spPr>
          <a:xfrm>
            <a:off x="7787148" y="3136490"/>
            <a:ext cx="3510117" cy="369332"/>
          </a:xfrm>
          <a:prstGeom prst="rect">
            <a:avLst/>
          </a:prstGeom>
          <a:noFill/>
        </p:spPr>
        <p:txBody>
          <a:bodyPr wrap="square" rtlCol="0">
            <a:spAutoFit/>
          </a:bodyPr>
          <a:lstStyle/>
          <a:p>
            <a:r>
              <a:rPr lang="en-US"/>
              <a:t>downloaded instructional manual</a:t>
            </a:r>
          </a:p>
        </p:txBody>
      </p:sp>
    </p:spTree>
    <p:extLst>
      <p:ext uri="{BB962C8B-B14F-4D97-AF65-F5344CB8AC3E}">
        <p14:creationId xmlns:p14="http://schemas.microsoft.com/office/powerpoint/2010/main" val="4239285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indoor, kitchen, disposal, kitchen appliance&#10;&#10;Description automatically generated">
            <a:extLst>
              <a:ext uri="{FF2B5EF4-FFF2-40B4-BE49-F238E27FC236}">
                <a16:creationId xmlns:a16="http://schemas.microsoft.com/office/drawing/2014/main" id="{70DA20E1-1861-1502-63F3-97E1DE3C3C2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6037" y="-88900"/>
            <a:ext cx="5712525" cy="6173039"/>
          </a:xfrm>
          <a:prstGeom prst="rect">
            <a:avLst/>
          </a:prstGeom>
        </p:spPr>
      </p:pic>
      <p:sp>
        <p:nvSpPr>
          <p:cNvPr id="5" name="TextBox 4">
            <a:extLst>
              <a:ext uri="{FF2B5EF4-FFF2-40B4-BE49-F238E27FC236}">
                <a16:creationId xmlns:a16="http://schemas.microsoft.com/office/drawing/2014/main" id="{33E201FC-7D3F-A657-0187-DDC92F3C245D}"/>
              </a:ext>
            </a:extLst>
          </p:cNvPr>
          <p:cNvSpPr txBox="1"/>
          <p:nvPr/>
        </p:nvSpPr>
        <p:spPr>
          <a:xfrm>
            <a:off x="2044700" y="-88900"/>
            <a:ext cx="9994900" cy="523220"/>
          </a:xfrm>
          <a:prstGeom prst="rect">
            <a:avLst/>
          </a:prstGeom>
          <a:noFill/>
        </p:spPr>
        <p:txBody>
          <a:bodyPr wrap="square" rtlCol="0">
            <a:spAutoFit/>
          </a:bodyPr>
          <a:lstStyle/>
          <a:p>
            <a:r>
              <a:rPr lang="en-US" sz="2800" dirty="0"/>
              <a:t>UNDERNEATH – ion pump vacuum attachment</a:t>
            </a:r>
          </a:p>
        </p:txBody>
      </p:sp>
      <p:sp>
        <p:nvSpPr>
          <p:cNvPr id="2" name="TextBox 1">
            <a:extLst>
              <a:ext uri="{FF2B5EF4-FFF2-40B4-BE49-F238E27FC236}">
                <a16:creationId xmlns:a16="http://schemas.microsoft.com/office/drawing/2014/main" id="{9B3C1E06-EE6C-69E1-30E9-465F19FA4E3E}"/>
              </a:ext>
            </a:extLst>
          </p:cNvPr>
          <p:cNvSpPr txBox="1"/>
          <p:nvPr/>
        </p:nvSpPr>
        <p:spPr>
          <a:xfrm>
            <a:off x="7722875" y="1240096"/>
            <a:ext cx="5323367" cy="369332"/>
          </a:xfrm>
          <a:prstGeom prst="rect">
            <a:avLst/>
          </a:prstGeom>
          <a:noFill/>
        </p:spPr>
        <p:txBody>
          <a:bodyPr wrap="square" rtlCol="0">
            <a:spAutoFit/>
          </a:bodyPr>
          <a:lstStyle/>
          <a:p>
            <a:r>
              <a:rPr lang="en-US" dirty="0">
                <a:hlinkClick r:id="rId3"/>
              </a:rPr>
              <a:t>https://www.ajvs.com/new/index.php</a:t>
            </a:r>
            <a:endParaRPr lang="en-US" dirty="0"/>
          </a:p>
        </p:txBody>
      </p:sp>
      <p:sp>
        <p:nvSpPr>
          <p:cNvPr id="3" name="TextBox 2">
            <a:extLst>
              <a:ext uri="{FF2B5EF4-FFF2-40B4-BE49-F238E27FC236}">
                <a16:creationId xmlns:a16="http://schemas.microsoft.com/office/drawing/2014/main" id="{D4482EEE-EAEE-0F3D-8B29-9B41E1C5FAFC}"/>
              </a:ext>
            </a:extLst>
          </p:cNvPr>
          <p:cNvSpPr txBox="1"/>
          <p:nvPr/>
        </p:nvSpPr>
        <p:spPr>
          <a:xfrm>
            <a:off x="8565086" y="744875"/>
            <a:ext cx="2987749" cy="369332"/>
          </a:xfrm>
          <a:prstGeom prst="rect">
            <a:avLst/>
          </a:prstGeom>
          <a:noFill/>
        </p:spPr>
        <p:txBody>
          <a:bodyPr wrap="square" rtlCol="0">
            <a:spAutoFit/>
          </a:bodyPr>
          <a:lstStyle/>
          <a:p>
            <a:r>
              <a:rPr lang="en-US" dirty="0"/>
              <a:t>A &amp; J Vacuum Services</a:t>
            </a:r>
          </a:p>
        </p:txBody>
      </p:sp>
    </p:spTree>
    <p:extLst>
      <p:ext uri="{BB962C8B-B14F-4D97-AF65-F5344CB8AC3E}">
        <p14:creationId xmlns:p14="http://schemas.microsoft.com/office/powerpoint/2010/main" val="5623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electronics&#10;&#10;Description automatically generated">
            <a:extLst>
              <a:ext uri="{FF2B5EF4-FFF2-40B4-BE49-F238E27FC236}">
                <a16:creationId xmlns:a16="http://schemas.microsoft.com/office/drawing/2014/main" id="{6A3129FC-75E4-3BF7-C038-4ADB36E325F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5100" y="1007596"/>
            <a:ext cx="5422255" cy="4228068"/>
          </a:xfrm>
          <a:prstGeom prst="rect">
            <a:avLst/>
          </a:prstGeom>
        </p:spPr>
      </p:pic>
      <p:sp>
        <p:nvSpPr>
          <p:cNvPr id="2" name="TextBox 1">
            <a:extLst>
              <a:ext uri="{FF2B5EF4-FFF2-40B4-BE49-F238E27FC236}">
                <a16:creationId xmlns:a16="http://schemas.microsoft.com/office/drawing/2014/main" id="{781FE877-3F9B-8285-856C-FA3C8A77A3EF}"/>
              </a:ext>
            </a:extLst>
          </p:cNvPr>
          <p:cNvSpPr txBox="1"/>
          <p:nvPr/>
        </p:nvSpPr>
        <p:spPr>
          <a:xfrm>
            <a:off x="444500" y="5524500"/>
            <a:ext cx="11226800" cy="923330"/>
          </a:xfrm>
          <a:prstGeom prst="rect">
            <a:avLst/>
          </a:prstGeom>
          <a:noFill/>
        </p:spPr>
        <p:txBody>
          <a:bodyPr wrap="square" rtlCol="0">
            <a:spAutoFit/>
          </a:bodyPr>
          <a:lstStyle/>
          <a:p>
            <a:r>
              <a:rPr lang="en-US" dirty="0">
                <a:hlinkClick r:id="rId3"/>
              </a:rPr>
              <a:t>https://www.radwell.com/Shop?source=GoogleShopping&amp;IgnoreRedirect=true&amp;ItemSingleId=25548770&amp;utm_source=google&amp;utm_medium=cpc&amp;adpos=&amp;scid=scplp25548770&amp;sc_intid=25548770&amp;gclid=Cj0KCQiA6rCgBhDVARIsAK1kGPKNU1Ju8HU-qwm7TX0qzTappCwEiwDgeTiI3x9MAXPh1TER3NJT9sIaApCpEALw_wcB</a:t>
            </a:r>
            <a:endParaRPr lang="en-US" dirty="0"/>
          </a:p>
        </p:txBody>
      </p:sp>
      <p:sp>
        <p:nvSpPr>
          <p:cNvPr id="3" name="TextBox 2">
            <a:extLst>
              <a:ext uri="{FF2B5EF4-FFF2-40B4-BE49-F238E27FC236}">
                <a16:creationId xmlns:a16="http://schemas.microsoft.com/office/drawing/2014/main" id="{0E89D97E-4A92-0FEB-2A43-5583FABF8F26}"/>
              </a:ext>
            </a:extLst>
          </p:cNvPr>
          <p:cNvSpPr txBox="1"/>
          <p:nvPr/>
        </p:nvSpPr>
        <p:spPr>
          <a:xfrm>
            <a:off x="5765800" y="1007596"/>
            <a:ext cx="6223000" cy="369332"/>
          </a:xfrm>
          <a:prstGeom prst="rect">
            <a:avLst/>
          </a:prstGeom>
          <a:noFill/>
        </p:spPr>
        <p:txBody>
          <a:bodyPr wrap="square" rtlCol="0">
            <a:spAutoFit/>
          </a:bodyPr>
          <a:lstStyle/>
          <a:p>
            <a:r>
              <a:rPr lang="en-US" dirty="0">
                <a:hlinkClick r:id="rId4"/>
              </a:rPr>
              <a:t>https://www.ajvs.com/new/product_info.php?products_id=340</a:t>
            </a:r>
            <a:endParaRPr lang="en-US" dirty="0"/>
          </a:p>
        </p:txBody>
      </p:sp>
      <p:sp>
        <p:nvSpPr>
          <p:cNvPr id="4" name="TextBox 3">
            <a:extLst>
              <a:ext uri="{FF2B5EF4-FFF2-40B4-BE49-F238E27FC236}">
                <a16:creationId xmlns:a16="http://schemas.microsoft.com/office/drawing/2014/main" id="{16496DAD-12BA-3596-FCB9-3C64742ACE88}"/>
              </a:ext>
            </a:extLst>
          </p:cNvPr>
          <p:cNvSpPr txBox="1"/>
          <p:nvPr/>
        </p:nvSpPr>
        <p:spPr>
          <a:xfrm>
            <a:off x="165100" y="84435"/>
            <a:ext cx="10960100" cy="461665"/>
          </a:xfrm>
          <a:prstGeom prst="rect">
            <a:avLst/>
          </a:prstGeom>
          <a:noFill/>
        </p:spPr>
        <p:txBody>
          <a:bodyPr wrap="square" rtlCol="0">
            <a:spAutoFit/>
          </a:bodyPr>
          <a:lstStyle/>
          <a:p>
            <a:r>
              <a:rPr lang="en-US" sz="2400" b="1" dirty="0"/>
              <a:t>PFEIFFER Vacuum TCP121 turbo pump controller power supply PMCO1497B</a:t>
            </a:r>
          </a:p>
        </p:txBody>
      </p:sp>
      <p:sp>
        <p:nvSpPr>
          <p:cNvPr id="5" name="TextBox 4">
            <a:extLst>
              <a:ext uri="{FF2B5EF4-FFF2-40B4-BE49-F238E27FC236}">
                <a16:creationId xmlns:a16="http://schemas.microsoft.com/office/drawing/2014/main" id="{9D92C77B-22C5-2335-36C5-195272C657F6}"/>
              </a:ext>
            </a:extLst>
          </p:cNvPr>
          <p:cNvSpPr txBox="1"/>
          <p:nvPr/>
        </p:nvSpPr>
        <p:spPr>
          <a:xfrm>
            <a:off x="5765800" y="723900"/>
            <a:ext cx="5117636" cy="369332"/>
          </a:xfrm>
          <a:prstGeom prst="rect">
            <a:avLst/>
          </a:prstGeom>
          <a:noFill/>
        </p:spPr>
        <p:txBody>
          <a:bodyPr wrap="square" rtlCol="0">
            <a:spAutoFit/>
          </a:bodyPr>
          <a:lstStyle/>
          <a:p>
            <a:r>
              <a:rPr lang="en-US" dirty="0"/>
              <a:t>A &amp; J Vacuum Services link to product</a:t>
            </a:r>
          </a:p>
        </p:txBody>
      </p:sp>
      <p:sp>
        <p:nvSpPr>
          <p:cNvPr id="7" name="TextBox 6">
            <a:extLst>
              <a:ext uri="{FF2B5EF4-FFF2-40B4-BE49-F238E27FC236}">
                <a16:creationId xmlns:a16="http://schemas.microsoft.com/office/drawing/2014/main" id="{67E39AE4-B6FA-2D69-F42E-5EBF422FDDBB}"/>
              </a:ext>
            </a:extLst>
          </p:cNvPr>
          <p:cNvSpPr txBox="1"/>
          <p:nvPr/>
        </p:nvSpPr>
        <p:spPr>
          <a:xfrm>
            <a:off x="6057900" y="2133600"/>
            <a:ext cx="3770199" cy="369332"/>
          </a:xfrm>
          <a:prstGeom prst="rect">
            <a:avLst/>
          </a:prstGeom>
          <a:noFill/>
        </p:spPr>
        <p:txBody>
          <a:bodyPr wrap="none" rtlCol="0">
            <a:spAutoFit/>
          </a:bodyPr>
          <a:lstStyle/>
          <a:p>
            <a:r>
              <a:rPr lang="en-US" b="1" dirty="0"/>
              <a:t>Have instruction manual downloaded</a:t>
            </a:r>
          </a:p>
        </p:txBody>
      </p:sp>
    </p:spTree>
    <p:extLst>
      <p:ext uri="{BB962C8B-B14F-4D97-AF65-F5344CB8AC3E}">
        <p14:creationId xmlns:p14="http://schemas.microsoft.com/office/powerpoint/2010/main" val="33422814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indoor, control panel&#10;&#10;Description automatically generated">
            <a:extLst>
              <a:ext uri="{FF2B5EF4-FFF2-40B4-BE49-F238E27FC236}">
                <a16:creationId xmlns:a16="http://schemas.microsoft.com/office/drawing/2014/main" id="{985AA3EB-AB0C-C951-DDF5-78B54436A84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48784" y="209531"/>
            <a:ext cx="3838575" cy="5118100"/>
          </a:xfrm>
          <a:prstGeom prst="rect">
            <a:avLst/>
          </a:prstGeom>
        </p:spPr>
      </p:pic>
      <p:pic>
        <p:nvPicPr>
          <p:cNvPr id="6" name="Picture 5" descr="A picture containing indoor, cluttered, equipment, messy&#10;&#10;Description automatically generated">
            <a:extLst>
              <a:ext uri="{FF2B5EF4-FFF2-40B4-BE49-F238E27FC236}">
                <a16:creationId xmlns:a16="http://schemas.microsoft.com/office/drawing/2014/main" id="{C4711921-E27A-80DD-0DE5-B9716E4089C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88317" y="159351"/>
            <a:ext cx="4910204" cy="5334000"/>
          </a:xfrm>
          <a:prstGeom prst="rect">
            <a:avLst/>
          </a:prstGeom>
        </p:spPr>
      </p:pic>
      <p:cxnSp>
        <p:nvCxnSpPr>
          <p:cNvPr id="3" name="Straight Arrow Connector 2">
            <a:extLst>
              <a:ext uri="{FF2B5EF4-FFF2-40B4-BE49-F238E27FC236}">
                <a16:creationId xmlns:a16="http://schemas.microsoft.com/office/drawing/2014/main" id="{1DC57D7F-5497-5E07-745B-1486CBC1602F}"/>
              </a:ext>
            </a:extLst>
          </p:cNvPr>
          <p:cNvCxnSpPr>
            <a:cxnSpLocks/>
          </p:cNvCxnSpPr>
          <p:nvPr/>
        </p:nvCxnSpPr>
        <p:spPr>
          <a:xfrm>
            <a:off x="3534937" y="2575932"/>
            <a:ext cx="4995746" cy="468351"/>
          </a:xfrm>
          <a:prstGeom prst="straightConnector1">
            <a:avLst/>
          </a:prstGeom>
          <a:ln w="539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92316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ext, indoor&#10;&#10;Description automatically generated">
            <a:extLst>
              <a:ext uri="{FF2B5EF4-FFF2-40B4-BE49-F238E27FC236}">
                <a16:creationId xmlns:a16="http://schemas.microsoft.com/office/drawing/2014/main" id="{FFFD2CEE-6300-F493-D1E7-0B13B73B344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58244" y="125069"/>
            <a:ext cx="4768701" cy="6350000"/>
          </a:xfrm>
          <a:prstGeom prst="rect">
            <a:avLst/>
          </a:prstGeom>
        </p:spPr>
      </p:pic>
      <p:pic>
        <p:nvPicPr>
          <p:cNvPr id="8" name="Picture 7" descr="A picture containing indoor, kitchen appliance&#10;&#10;Description automatically generated">
            <a:extLst>
              <a:ext uri="{FF2B5EF4-FFF2-40B4-BE49-F238E27FC236}">
                <a16:creationId xmlns:a16="http://schemas.microsoft.com/office/drawing/2014/main" id="{C168AAEA-7DC5-C3CF-299C-CA25E7D132B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24074" y="1130968"/>
            <a:ext cx="5352717" cy="4019765"/>
          </a:xfrm>
          <a:prstGeom prst="rect">
            <a:avLst/>
          </a:prstGeom>
        </p:spPr>
      </p:pic>
    </p:spTree>
    <p:extLst>
      <p:ext uri="{BB962C8B-B14F-4D97-AF65-F5344CB8AC3E}">
        <p14:creationId xmlns:p14="http://schemas.microsoft.com/office/powerpoint/2010/main" val="37839977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up of a machine&#10;&#10;Description automatically generated with medium confidence">
            <a:extLst>
              <a:ext uri="{FF2B5EF4-FFF2-40B4-BE49-F238E27FC236}">
                <a16:creationId xmlns:a16="http://schemas.microsoft.com/office/drawing/2014/main" id="{31B5C06A-B47C-8F10-99C7-8CF468819B8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6050" y="139700"/>
            <a:ext cx="3435350" cy="4580467"/>
          </a:xfrm>
          <a:prstGeom prst="rect">
            <a:avLst/>
          </a:prstGeom>
        </p:spPr>
      </p:pic>
      <p:pic>
        <p:nvPicPr>
          <p:cNvPr id="7" name="Picture 6">
            <a:extLst>
              <a:ext uri="{FF2B5EF4-FFF2-40B4-BE49-F238E27FC236}">
                <a16:creationId xmlns:a16="http://schemas.microsoft.com/office/drawing/2014/main" id="{FABC7F07-613A-E35F-D3F0-BA3754F1B58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766642" y="139699"/>
            <a:ext cx="3712623" cy="3420985"/>
          </a:xfrm>
          <a:prstGeom prst="rect">
            <a:avLst/>
          </a:prstGeom>
        </p:spPr>
      </p:pic>
      <p:pic>
        <p:nvPicPr>
          <p:cNvPr id="8" name="Picture 7">
            <a:extLst>
              <a:ext uri="{FF2B5EF4-FFF2-40B4-BE49-F238E27FC236}">
                <a16:creationId xmlns:a16="http://schemas.microsoft.com/office/drawing/2014/main" id="{3A12D243-7BBF-6FED-B356-E5F8BC247B8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22839" y="4076701"/>
            <a:ext cx="3727632" cy="2641600"/>
          </a:xfrm>
          <a:prstGeom prst="rect">
            <a:avLst/>
          </a:prstGeom>
        </p:spPr>
      </p:pic>
      <p:pic>
        <p:nvPicPr>
          <p:cNvPr id="9" name="Picture 8">
            <a:extLst>
              <a:ext uri="{FF2B5EF4-FFF2-40B4-BE49-F238E27FC236}">
                <a16:creationId xmlns:a16="http://schemas.microsoft.com/office/drawing/2014/main" id="{7A82ECB4-FCF4-CC48-7A84-E6752F119AB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621677" y="232832"/>
            <a:ext cx="4262453" cy="4859867"/>
          </a:xfrm>
          <a:prstGeom prst="rect">
            <a:avLst/>
          </a:prstGeom>
        </p:spPr>
      </p:pic>
    </p:spTree>
    <p:extLst>
      <p:ext uri="{BB962C8B-B14F-4D97-AF65-F5344CB8AC3E}">
        <p14:creationId xmlns:p14="http://schemas.microsoft.com/office/powerpoint/2010/main" val="27341293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a:extLst>
              <a:ext uri="{FF2B5EF4-FFF2-40B4-BE49-F238E27FC236}">
                <a16:creationId xmlns:a16="http://schemas.microsoft.com/office/drawing/2014/main" id="{E41E15A4-AC8B-ABD4-D679-EFDC1556B3A0}"/>
              </a:ext>
            </a:extLst>
          </p:cNvPr>
          <p:cNvSpPr>
            <a:spLocks noGrp="1"/>
          </p:cNvSpPr>
          <p:nvPr>
            <p:ph type="sldNum" sz="quarter" idx="11"/>
          </p:nvPr>
        </p:nvSpPr>
        <p:spPr>
          <a:noFill/>
        </p:spPr>
        <p:txBody>
          <a:bodyPr/>
          <a:lstStyle>
            <a:lvl1pPr>
              <a:defRPr sz="2800" b="1">
                <a:solidFill>
                  <a:srgbClr val="000410"/>
                </a:solidFill>
                <a:latin typeface="Arial" panose="020B0604020202020204" pitchFamily="34" charset="0"/>
              </a:defRPr>
            </a:lvl1pPr>
            <a:lvl2pPr marL="742950" indent="-285750">
              <a:defRPr sz="2800" b="1">
                <a:solidFill>
                  <a:srgbClr val="000410"/>
                </a:solidFill>
                <a:latin typeface="Arial" panose="020B0604020202020204" pitchFamily="34" charset="0"/>
              </a:defRPr>
            </a:lvl2pPr>
            <a:lvl3pPr marL="1143000" indent="-228600">
              <a:defRPr sz="2800" b="1">
                <a:solidFill>
                  <a:srgbClr val="000410"/>
                </a:solidFill>
                <a:latin typeface="Arial" panose="020B0604020202020204" pitchFamily="34" charset="0"/>
              </a:defRPr>
            </a:lvl3pPr>
            <a:lvl4pPr marL="1600200" indent="-228600">
              <a:defRPr sz="2800" b="1">
                <a:solidFill>
                  <a:srgbClr val="000410"/>
                </a:solidFill>
                <a:latin typeface="Arial" panose="020B0604020202020204" pitchFamily="34" charset="0"/>
              </a:defRPr>
            </a:lvl4pPr>
            <a:lvl5pPr marL="2057400" indent="-228600">
              <a:defRPr sz="2800" b="1">
                <a:solidFill>
                  <a:srgbClr val="000410"/>
                </a:solidFill>
                <a:latin typeface="Arial" panose="020B0604020202020204" pitchFamily="34" charset="0"/>
              </a:defRPr>
            </a:lvl5pPr>
            <a:lvl6pPr marL="2514600" indent="-228600" eaLnBrk="0" fontAlgn="base" hangingPunct="0">
              <a:spcBef>
                <a:spcPct val="0"/>
              </a:spcBef>
              <a:spcAft>
                <a:spcPct val="0"/>
              </a:spcAft>
              <a:defRPr sz="2800" b="1">
                <a:solidFill>
                  <a:srgbClr val="000410"/>
                </a:solidFill>
                <a:latin typeface="Arial" panose="020B0604020202020204" pitchFamily="34" charset="0"/>
              </a:defRPr>
            </a:lvl6pPr>
            <a:lvl7pPr marL="2971800" indent="-228600" eaLnBrk="0" fontAlgn="base" hangingPunct="0">
              <a:spcBef>
                <a:spcPct val="0"/>
              </a:spcBef>
              <a:spcAft>
                <a:spcPct val="0"/>
              </a:spcAft>
              <a:defRPr sz="2800" b="1">
                <a:solidFill>
                  <a:srgbClr val="000410"/>
                </a:solidFill>
                <a:latin typeface="Arial" panose="020B0604020202020204" pitchFamily="34" charset="0"/>
              </a:defRPr>
            </a:lvl7pPr>
            <a:lvl8pPr marL="3429000" indent="-228600" eaLnBrk="0" fontAlgn="base" hangingPunct="0">
              <a:spcBef>
                <a:spcPct val="0"/>
              </a:spcBef>
              <a:spcAft>
                <a:spcPct val="0"/>
              </a:spcAft>
              <a:defRPr sz="2800" b="1">
                <a:solidFill>
                  <a:srgbClr val="000410"/>
                </a:solidFill>
                <a:latin typeface="Arial" panose="020B0604020202020204" pitchFamily="34" charset="0"/>
              </a:defRPr>
            </a:lvl8pPr>
            <a:lvl9pPr marL="3886200" indent="-228600" eaLnBrk="0" fontAlgn="base" hangingPunct="0">
              <a:spcBef>
                <a:spcPct val="0"/>
              </a:spcBef>
              <a:spcAft>
                <a:spcPct val="0"/>
              </a:spcAft>
              <a:defRPr sz="2800" b="1">
                <a:solidFill>
                  <a:srgbClr val="000410"/>
                </a:solidFill>
                <a:latin typeface="Arial" panose="020B0604020202020204" pitchFamily="34" charset="0"/>
              </a:defRPr>
            </a:lvl9pPr>
          </a:lstStyle>
          <a:p>
            <a:r>
              <a:rPr lang="en-US" altLang="en-US" sz="1200" b="0" dirty="0">
                <a:solidFill>
                  <a:schemeClr val="tx1"/>
                </a:solidFill>
              </a:rPr>
              <a:t>Slide </a:t>
            </a:r>
            <a:fld id="{CEE448A7-CB7F-F04D-88B8-2A6D17DC368B}" type="slidenum">
              <a:rPr lang="en-US" altLang="en-US" sz="1200" b="0">
                <a:solidFill>
                  <a:schemeClr val="tx1"/>
                </a:solidFill>
              </a:rPr>
              <a:pPr/>
              <a:t>18</a:t>
            </a:fld>
            <a:endParaRPr lang="en-US" altLang="en-US" sz="1200" b="0" dirty="0">
              <a:solidFill>
                <a:schemeClr val="tx1"/>
              </a:solidFill>
            </a:endParaRPr>
          </a:p>
        </p:txBody>
      </p:sp>
      <p:sp>
        <p:nvSpPr>
          <p:cNvPr id="21507" name="Date Placeholder 6">
            <a:extLst>
              <a:ext uri="{FF2B5EF4-FFF2-40B4-BE49-F238E27FC236}">
                <a16:creationId xmlns:a16="http://schemas.microsoft.com/office/drawing/2014/main" id="{516661F6-93CB-2395-1DCA-0DA9F610FE64}"/>
              </a:ext>
            </a:extLst>
          </p:cNvPr>
          <p:cNvSpPr>
            <a:spLocks noGrp="1"/>
          </p:cNvSpPr>
          <p:nvPr>
            <p:ph type="dt" sz="quarter" idx="12"/>
          </p:nvPr>
        </p:nvSpPr>
        <p:spPr>
          <a:noFill/>
        </p:spPr>
        <p:txBody>
          <a:bodyPr/>
          <a:lstStyle>
            <a:lvl1pPr>
              <a:defRPr sz="2800" b="1">
                <a:solidFill>
                  <a:srgbClr val="000410"/>
                </a:solidFill>
                <a:latin typeface="Arial" panose="020B0604020202020204" pitchFamily="34" charset="0"/>
              </a:defRPr>
            </a:lvl1pPr>
            <a:lvl2pPr marL="742950" indent="-285750">
              <a:defRPr sz="2800" b="1">
                <a:solidFill>
                  <a:srgbClr val="000410"/>
                </a:solidFill>
                <a:latin typeface="Arial" panose="020B0604020202020204" pitchFamily="34" charset="0"/>
              </a:defRPr>
            </a:lvl2pPr>
            <a:lvl3pPr marL="1143000" indent="-228600">
              <a:defRPr sz="2800" b="1">
                <a:solidFill>
                  <a:srgbClr val="000410"/>
                </a:solidFill>
                <a:latin typeface="Arial" panose="020B0604020202020204" pitchFamily="34" charset="0"/>
              </a:defRPr>
            </a:lvl3pPr>
            <a:lvl4pPr marL="1600200" indent="-228600">
              <a:defRPr sz="2800" b="1">
                <a:solidFill>
                  <a:srgbClr val="000410"/>
                </a:solidFill>
                <a:latin typeface="Arial" panose="020B0604020202020204" pitchFamily="34" charset="0"/>
              </a:defRPr>
            </a:lvl4pPr>
            <a:lvl5pPr marL="2057400" indent="-228600">
              <a:defRPr sz="2800" b="1">
                <a:solidFill>
                  <a:srgbClr val="000410"/>
                </a:solidFill>
                <a:latin typeface="Arial" panose="020B0604020202020204" pitchFamily="34" charset="0"/>
              </a:defRPr>
            </a:lvl5pPr>
            <a:lvl6pPr marL="2514600" indent="-228600" eaLnBrk="0" fontAlgn="base" hangingPunct="0">
              <a:spcBef>
                <a:spcPct val="0"/>
              </a:spcBef>
              <a:spcAft>
                <a:spcPct val="0"/>
              </a:spcAft>
              <a:defRPr sz="2800" b="1">
                <a:solidFill>
                  <a:srgbClr val="000410"/>
                </a:solidFill>
                <a:latin typeface="Arial" panose="020B0604020202020204" pitchFamily="34" charset="0"/>
              </a:defRPr>
            </a:lvl6pPr>
            <a:lvl7pPr marL="2971800" indent="-228600" eaLnBrk="0" fontAlgn="base" hangingPunct="0">
              <a:spcBef>
                <a:spcPct val="0"/>
              </a:spcBef>
              <a:spcAft>
                <a:spcPct val="0"/>
              </a:spcAft>
              <a:defRPr sz="2800" b="1">
                <a:solidFill>
                  <a:srgbClr val="000410"/>
                </a:solidFill>
                <a:latin typeface="Arial" panose="020B0604020202020204" pitchFamily="34" charset="0"/>
              </a:defRPr>
            </a:lvl7pPr>
            <a:lvl8pPr marL="3429000" indent="-228600" eaLnBrk="0" fontAlgn="base" hangingPunct="0">
              <a:spcBef>
                <a:spcPct val="0"/>
              </a:spcBef>
              <a:spcAft>
                <a:spcPct val="0"/>
              </a:spcAft>
              <a:defRPr sz="2800" b="1">
                <a:solidFill>
                  <a:srgbClr val="000410"/>
                </a:solidFill>
                <a:latin typeface="Arial" panose="020B0604020202020204" pitchFamily="34" charset="0"/>
              </a:defRPr>
            </a:lvl8pPr>
            <a:lvl9pPr marL="3886200" indent="-228600" eaLnBrk="0" fontAlgn="base" hangingPunct="0">
              <a:spcBef>
                <a:spcPct val="0"/>
              </a:spcBef>
              <a:spcAft>
                <a:spcPct val="0"/>
              </a:spcAft>
              <a:defRPr sz="2800" b="1">
                <a:solidFill>
                  <a:srgbClr val="000410"/>
                </a:solidFill>
                <a:latin typeface="Arial" panose="020B0604020202020204" pitchFamily="34" charset="0"/>
              </a:defRPr>
            </a:lvl9pPr>
          </a:lstStyle>
          <a:p>
            <a:r>
              <a:rPr lang="en-US" altLang="en-US" sz="1200" b="0" dirty="0">
                <a:solidFill>
                  <a:schemeClr val="tx1"/>
                </a:solidFill>
              </a:rPr>
              <a:t>June 25, 2007</a:t>
            </a:r>
          </a:p>
        </p:txBody>
      </p:sp>
      <p:grpSp>
        <p:nvGrpSpPr>
          <p:cNvPr id="21508" name="Group 14">
            <a:extLst>
              <a:ext uri="{FF2B5EF4-FFF2-40B4-BE49-F238E27FC236}">
                <a16:creationId xmlns:a16="http://schemas.microsoft.com/office/drawing/2014/main" id="{E2CA8247-504B-82A5-E87D-F44F76F879B4}"/>
              </a:ext>
            </a:extLst>
          </p:cNvPr>
          <p:cNvGrpSpPr>
            <a:grpSpLocks noChangeAspect="1"/>
          </p:cNvGrpSpPr>
          <p:nvPr/>
        </p:nvGrpSpPr>
        <p:grpSpPr bwMode="auto">
          <a:xfrm>
            <a:off x="967717" y="713077"/>
            <a:ext cx="10719458" cy="7179106"/>
            <a:chOff x="300" y="711"/>
            <a:chExt cx="4902" cy="3283"/>
          </a:xfrm>
        </p:grpSpPr>
        <p:graphicFrame>
          <p:nvGraphicFramePr>
            <p:cNvPr id="21509" name="Object 7">
              <a:extLst>
                <a:ext uri="{FF2B5EF4-FFF2-40B4-BE49-F238E27FC236}">
                  <a16:creationId xmlns:a16="http://schemas.microsoft.com/office/drawing/2014/main" id="{F26A1432-5467-784F-64D8-B0349116FF87}"/>
                </a:ext>
              </a:extLst>
            </p:cNvPr>
            <p:cNvGraphicFramePr>
              <a:graphicFrameLocks noChangeAspect="1"/>
            </p:cNvGraphicFramePr>
            <p:nvPr/>
          </p:nvGraphicFramePr>
          <p:xfrm>
            <a:off x="342" y="711"/>
            <a:ext cx="2466" cy="1850"/>
          </p:xfrm>
          <a:graphic>
            <a:graphicData uri="http://schemas.openxmlformats.org/presentationml/2006/ole">
              <mc:AlternateContent xmlns:mc="http://schemas.openxmlformats.org/markup-compatibility/2006">
                <mc:Choice xmlns:v="urn:schemas-microsoft-com:vml" Requires="v">
                  <p:oleObj name="Drawing" r:id="rId2" imgW="1835150" imgH="1377950" progId="Presentations.Drawing.11">
                    <p:embed/>
                  </p:oleObj>
                </mc:Choice>
                <mc:Fallback>
                  <p:oleObj name="Drawing" r:id="rId2" imgW="1835150" imgH="1377950" progId="Presentations.Drawing.11">
                    <p:embed/>
                    <p:pic>
                      <p:nvPicPr>
                        <p:cNvPr id="21509" name="Object 7">
                          <a:extLst>
                            <a:ext uri="{FF2B5EF4-FFF2-40B4-BE49-F238E27FC236}">
                              <a16:creationId xmlns:a16="http://schemas.microsoft.com/office/drawing/2014/main" id="{F26A1432-5467-784F-64D8-B0349116FF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 y="711"/>
                          <a:ext cx="2466" cy="1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1510" name="Text Box 6">
              <a:extLst>
                <a:ext uri="{FF2B5EF4-FFF2-40B4-BE49-F238E27FC236}">
                  <a16:creationId xmlns:a16="http://schemas.microsoft.com/office/drawing/2014/main" id="{F6D759F2-7958-4E7E-EA55-CE254747BDD0}"/>
                </a:ext>
              </a:extLst>
            </p:cNvPr>
            <p:cNvSpPr txBox="1">
              <a:spLocks noChangeArrowheads="1"/>
            </p:cNvSpPr>
            <p:nvPr/>
          </p:nvSpPr>
          <p:spPr bwMode="auto">
            <a:xfrm>
              <a:off x="300" y="2610"/>
              <a:ext cx="2520" cy="13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b="1">
                  <a:solidFill>
                    <a:srgbClr val="000410"/>
                  </a:solidFill>
                  <a:latin typeface="Arial" panose="020B0604020202020204" pitchFamily="34" charset="0"/>
                </a:defRPr>
              </a:lvl1pPr>
              <a:lvl2pPr marL="742950" indent="-285750">
                <a:defRPr sz="2800" b="1">
                  <a:solidFill>
                    <a:srgbClr val="000410"/>
                  </a:solidFill>
                  <a:latin typeface="Arial" panose="020B0604020202020204" pitchFamily="34" charset="0"/>
                </a:defRPr>
              </a:lvl2pPr>
              <a:lvl3pPr marL="1143000" indent="-228600">
                <a:defRPr sz="2800" b="1">
                  <a:solidFill>
                    <a:srgbClr val="000410"/>
                  </a:solidFill>
                  <a:latin typeface="Arial" panose="020B0604020202020204" pitchFamily="34" charset="0"/>
                </a:defRPr>
              </a:lvl3pPr>
              <a:lvl4pPr marL="1600200" indent="-228600">
                <a:defRPr sz="2800" b="1">
                  <a:solidFill>
                    <a:srgbClr val="000410"/>
                  </a:solidFill>
                  <a:latin typeface="Arial" panose="020B0604020202020204" pitchFamily="34" charset="0"/>
                </a:defRPr>
              </a:lvl4pPr>
              <a:lvl5pPr marL="2057400" indent="-228600">
                <a:defRPr sz="2800" b="1">
                  <a:solidFill>
                    <a:srgbClr val="000410"/>
                  </a:solidFill>
                  <a:latin typeface="Arial" panose="020B0604020202020204" pitchFamily="34" charset="0"/>
                </a:defRPr>
              </a:lvl5pPr>
              <a:lvl6pPr marL="2514600" indent="-228600" eaLnBrk="0" fontAlgn="base" hangingPunct="0">
                <a:spcBef>
                  <a:spcPct val="0"/>
                </a:spcBef>
                <a:spcAft>
                  <a:spcPct val="0"/>
                </a:spcAft>
                <a:defRPr sz="2800" b="1">
                  <a:solidFill>
                    <a:srgbClr val="000410"/>
                  </a:solidFill>
                  <a:latin typeface="Arial" panose="020B0604020202020204" pitchFamily="34" charset="0"/>
                </a:defRPr>
              </a:lvl6pPr>
              <a:lvl7pPr marL="2971800" indent="-228600" eaLnBrk="0" fontAlgn="base" hangingPunct="0">
                <a:spcBef>
                  <a:spcPct val="0"/>
                </a:spcBef>
                <a:spcAft>
                  <a:spcPct val="0"/>
                </a:spcAft>
                <a:defRPr sz="2800" b="1">
                  <a:solidFill>
                    <a:srgbClr val="000410"/>
                  </a:solidFill>
                  <a:latin typeface="Arial" panose="020B0604020202020204" pitchFamily="34" charset="0"/>
                </a:defRPr>
              </a:lvl7pPr>
              <a:lvl8pPr marL="3429000" indent="-228600" eaLnBrk="0" fontAlgn="base" hangingPunct="0">
                <a:spcBef>
                  <a:spcPct val="0"/>
                </a:spcBef>
                <a:spcAft>
                  <a:spcPct val="0"/>
                </a:spcAft>
                <a:defRPr sz="2800" b="1">
                  <a:solidFill>
                    <a:srgbClr val="000410"/>
                  </a:solidFill>
                  <a:latin typeface="Arial" panose="020B0604020202020204" pitchFamily="34" charset="0"/>
                </a:defRPr>
              </a:lvl8pPr>
              <a:lvl9pPr marL="3886200" indent="-228600" eaLnBrk="0" fontAlgn="base" hangingPunct="0">
                <a:spcBef>
                  <a:spcPct val="0"/>
                </a:spcBef>
                <a:spcAft>
                  <a:spcPct val="0"/>
                </a:spcAft>
                <a:defRPr sz="2800" b="1">
                  <a:solidFill>
                    <a:srgbClr val="000410"/>
                  </a:solidFill>
                  <a:latin typeface="Arial" panose="020B0604020202020204" pitchFamily="34" charset="0"/>
                </a:defRPr>
              </a:lvl9pPr>
            </a:lstStyle>
            <a:p>
              <a:pPr>
                <a:spcBef>
                  <a:spcPct val="50000"/>
                </a:spcBef>
              </a:pPr>
              <a:r>
                <a:rPr lang="en-US" altLang="en-US" sz="2300" dirty="0">
                  <a:solidFill>
                    <a:schemeClr val="tx1"/>
                  </a:solidFill>
                </a:rPr>
                <a:t>View-port of vacuum chamber.  Sample is in center.  A UHV compatible four-point probe is at the top.  An oxygen sputter gun is at the bottom.</a:t>
              </a:r>
            </a:p>
          </p:txBody>
        </p:sp>
        <p:sp>
          <p:nvSpPr>
            <p:cNvPr id="21511" name="Text Box 11">
              <a:extLst>
                <a:ext uri="{FF2B5EF4-FFF2-40B4-BE49-F238E27FC236}">
                  <a16:creationId xmlns:a16="http://schemas.microsoft.com/office/drawing/2014/main" id="{BDBD340A-2C78-848D-E865-72F03CDC1B6C}"/>
                </a:ext>
              </a:extLst>
            </p:cNvPr>
            <p:cNvSpPr txBox="1">
              <a:spLocks noChangeArrowheads="1"/>
            </p:cNvSpPr>
            <p:nvPr/>
          </p:nvSpPr>
          <p:spPr bwMode="auto">
            <a:xfrm>
              <a:off x="3018" y="2610"/>
              <a:ext cx="2184" cy="9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b="1">
                  <a:solidFill>
                    <a:srgbClr val="000410"/>
                  </a:solidFill>
                  <a:latin typeface="Arial" panose="020B0604020202020204" pitchFamily="34" charset="0"/>
                </a:defRPr>
              </a:lvl1pPr>
              <a:lvl2pPr marL="742950" indent="-285750">
                <a:defRPr sz="2800" b="1">
                  <a:solidFill>
                    <a:srgbClr val="000410"/>
                  </a:solidFill>
                  <a:latin typeface="Arial" panose="020B0604020202020204" pitchFamily="34" charset="0"/>
                </a:defRPr>
              </a:lvl2pPr>
              <a:lvl3pPr marL="1143000" indent="-228600">
                <a:defRPr sz="2800" b="1">
                  <a:solidFill>
                    <a:srgbClr val="000410"/>
                  </a:solidFill>
                  <a:latin typeface="Arial" panose="020B0604020202020204" pitchFamily="34" charset="0"/>
                </a:defRPr>
              </a:lvl3pPr>
              <a:lvl4pPr marL="1600200" indent="-228600">
                <a:defRPr sz="2800" b="1">
                  <a:solidFill>
                    <a:srgbClr val="000410"/>
                  </a:solidFill>
                  <a:latin typeface="Arial" panose="020B0604020202020204" pitchFamily="34" charset="0"/>
                </a:defRPr>
              </a:lvl4pPr>
              <a:lvl5pPr marL="2057400" indent="-228600">
                <a:defRPr sz="2800" b="1">
                  <a:solidFill>
                    <a:srgbClr val="000410"/>
                  </a:solidFill>
                  <a:latin typeface="Arial" panose="020B0604020202020204" pitchFamily="34" charset="0"/>
                </a:defRPr>
              </a:lvl5pPr>
              <a:lvl6pPr marL="2514600" indent="-228600" eaLnBrk="0" fontAlgn="base" hangingPunct="0">
                <a:spcBef>
                  <a:spcPct val="0"/>
                </a:spcBef>
                <a:spcAft>
                  <a:spcPct val="0"/>
                </a:spcAft>
                <a:defRPr sz="2800" b="1">
                  <a:solidFill>
                    <a:srgbClr val="000410"/>
                  </a:solidFill>
                  <a:latin typeface="Arial" panose="020B0604020202020204" pitchFamily="34" charset="0"/>
                </a:defRPr>
              </a:lvl6pPr>
              <a:lvl7pPr marL="2971800" indent="-228600" eaLnBrk="0" fontAlgn="base" hangingPunct="0">
                <a:spcBef>
                  <a:spcPct val="0"/>
                </a:spcBef>
                <a:spcAft>
                  <a:spcPct val="0"/>
                </a:spcAft>
                <a:defRPr sz="2800" b="1">
                  <a:solidFill>
                    <a:srgbClr val="000410"/>
                  </a:solidFill>
                  <a:latin typeface="Arial" panose="020B0604020202020204" pitchFamily="34" charset="0"/>
                </a:defRPr>
              </a:lvl7pPr>
              <a:lvl8pPr marL="3429000" indent="-228600" eaLnBrk="0" fontAlgn="base" hangingPunct="0">
                <a:spcBef>
                  <a:spcPct val="0"/>
                </a:spcBef>
                <a:spcAft>
                  <a:spcPct val="0"/>
                </a:spcAft>
                <a:defRPr sz="2800" b="1">
                  <a:solidFill>
                    <a:srgbClr val="000410"/>
                  </a:solidFill>
                  <a:latin typeface="Arial" panose="020B0604020202020204" pitchFamily="34" charset="0"/>
                </a:defRPr>
              </a:lvl8pPr>
              <a:lvl9pPr marL="3886200" indent="-228600" eaLnBrk="0" fontAlgn="base" hangingPunct="0">
                <a:spcBef>
                  <a:spcPct val="0"/>
                </a:spcBef>
                <a:spcAft>
                  <a:spcPct val="0"/>
                </a:spcAft>
                <a:defRPr sz="2800" b="1">
                  <a:solidFill>
                    <a:srgbClr val="000410"/>
                  </a:solidFill>
                  <a:latin typeface="Arial" panose="020B0604020202020204" pitchFamily="34" charset="0"/>
                </a:defRPr>
              </a:lvl9pPr>
            </a:lstStyle>
            <a:p>
              <a:pPr>
                <a:spcBef>
                  <a:spcPct val="50000"/>
                </a:spcBef>
              </a:pPr>
              <a:r>
                <a:rPr lang="en-US" altLang="en-US" sz="2300" dirty="0">
                  <a:solidFill>
                    <a:schemeClr val="tx1"/>
                  </a:solidFill>
                </a:rPr>
                <a:t>Ultrahigh vacuum compatible four-point probe in contact with a sample.</a:t>
              </a:r>
            </a:p>
          </p:txBody>
        </p:sp>
        <p:graphicFrame>
          <p:nvGraphicFramePr>
            <p:cNvPr id="21512" name="Object 12">
              <a:extLst>
                <a:ext uri="{FF2B5EF4-FFF2-40B4-BE49-F238E27FC236}">
                  <a16:creationId xmlns:a16="http://schemas.microsoft.com/office/drawing/2014/main" id="{F9CC7CA2-8AC8-323C-6B5C-92A8079FFBD1}"/>
                </a:ext>
              </a:extLst>
            </p:cNvPr>
            <p:cNvGraphicFramePr>
              <a:graphicFrameLocks noChangeAspect="1"/>
            </p:cNvGraphicFramePr>
            <p:nvPr/>
          </p:nvGraphicFramePr>
          <p:xfrm>
            <a:off x="3058" y="711"/>
            <a:ext cx="2038" cy="1847"/>
          </p:xfrm>
          <a:graphic>
            <a:graphicData uri="http://schemas.openxmlformats.org/presentationml/2006/ole">
              <mc:AlternateContent xmlns:mc="http://schemas.openxmlformats.org/markup-compatibility/2006">
                <mc:Choice xmlns:v="urn:schemas-microsoft-com:vml" Requires="v">
                  <p:oleObj name="Drawing" r:id="rId4" imgW="1835150" imgH="1663700" progId="Presentations.Drawing.11">
                    <p:embed/>
                  </p:oleObj>
                </mc:Choice>
                <mc:Fallback>
                  <p:oleObj name="Drawing" r:id="rId4" imgW="1835150" imgH="1663700" progId="Presentations.Drawing.11">
                    <p:embed/>
                    <p:pic>
                      <p:nvPicPr>
                        <p:cNvPr id="21512" name="Object 12">
                          <a:extLst>
                            <a:ext uri="{FF2B5EF4-FFF2-40B4-BE49-F238E27FC236}">
                              <a16:creationId xmlns:a16="http://schemas.microsoft.com/office/drawing/2014/main" id="{F9CC7CA2-8AC8-323C-6B5C-92A8079FFBD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58" y="711"/>
                          <a:ext cx="2038" cy="18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9075</TotalTime>
  <Words>1824</Words>
  <Application>Microsoft Macintosh PowerPoint</Application>
  <PresentationFormat>Widescreen</PresentationFormat>
  <Paragraphs>90</Paragraphs>
  <Slides>18</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3" baseType="lpstr">
      <vt:lpstr>Arial</vt:lpstr>
      <vt:lpstr>Calibri</vt:lpstr>
      <vt:lpstr>Calibri Light</vt:lpstr>
      <vt:lpstr>Office Theme</vt:lpstr>
      <vt:lpstr>Drawing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Michael Haag</dc:creator>
  <cp:keywords/>
  <dc:description/>
  <cp:lastModifiedBy>Michael Haag</cp:lastModifiedBy>
  <cp:revision>20</cp:revision>
  <dcterms:created xsi:type="dcterms:W3CDTF">2023-02-25T19:05:20Z</dcterms:created>
  <dcterms:modified xsi:type="dcterms:W3CDTF">2023-08-10T03:30:10Z</dcterms:modified>
  <cp:category/>
</cp:coreProperties>
</file>